
<file path=[Content_Types].xml><?xml version="1.0" encoding="utf-8"?>
<Types xmlns="http://schemas.openxmlformats.org/package/2006/content-types">
  <Override PartName="/ppt/slides/slide14.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tags/tag11.xml" ContentType="application/vnd.openxmlformats-officedocument.presentationml.tags+xml"/>
  <Override PartName="/ppt/tags/tag1.xml" ContentType="application/vnd.openxmlformats-officedocument.presentationml.tags+xml"/>
  <Override PartName="/ppt/tags/tag27.xml" ContentType="application/vnd.openxmlformats-officedocument.presentationml.tags+xml"/>
  <Default Extension="bin" ContentType="application/vnd.openxmlformats-officedocument.presentationml.printerSettings"/>
  <Override PartName="/ppt/notesSlides/notesSlide30.xml" ContentType="application/vnd.openxmlformats-officedocument.presentationml.notesSlide+xml"/>
  <Override PartName="/ppt/tags/tag30.xml" ContentType="application/vnd.openxmlformats-officedocument.presentationml.tags+xml"/>
  <Override PartName="/ppt/notesSlides/notesSlide13.xml" ContentType="application/vnd.openxmlformats-officedocument.presentationml.notesSlide+xml"/>
  <Override PartName="/ppt/notesSlides/notesSlide29.xml" ContentType="application/vnd.openxmlformats-officedocument.presentationml.notesSlide+xml"/>
  <Override PartName="/ppt/notesSlides/notesSlide2.xml" ContentType="application/vnd.openxmlformats-officedocument.presentationml.notesSlide+xml"/>
  <Override PartName="/ppt/slides/slide18.xml" ContentType="application/vnd.openxmlformats-officedocument.presentationml.slide+xml"/>
  <Override PartName="/ppt/slides/slide37.xml" ContentType="application/vnd.openxmlformats-officedocument.presentationml.slide+xml"/>
  <Override PartName="/ppt/tags/tag15.xml" ContentType="application/vnd.openxmlformats-officedocument.presentationml.tags+xml"/>
  <Override PartName="/ppt/slides/slide3.xml" ContentType="application/vnd.openxmlformats-officedocument.presentationml.slide+xml"/>
  <Override PartName="/ppt/slideLayouts/slideLayout1.xml" ContentType="application/vnd.openxmlformats-officedocument.presentationml.slideLayout+xml"/>
  <Override PartName="/ppt/tags/tag5.xml" ContentType="application/vnd.openxmlformats-officedocument.presentationml.tags+xml"/>
  <Override PartName="/ppt/slides/slide23.xml" ContentType="application/vnd.openxmlformats-officedocument.presentationml.slide+xml"/>
  <Override PartName="/ppt/theme/theme1.xml" ContentType="application/vnd.openxmlformats-officedocument.theme+xml"/>
  <Override PartName="/ppt/notesSlides/notesSlide34.xml" ContentType="application/vnd.openxmlformats-officedocument.presentationml.notesSlide+xml"/>
  <Override PartName="/ppt/tags/tag20.xml" ContentType="application/vnd.openxmlformats-officedocument.presentationml.tags+xml"/>
  <Override PartName="/ppt/slideLayouts/slideLayout10.xml" ContentType="application/vnd.openxmlformats-officedocument.presentationml.slideLayout+xml"/>
  <Override PartName="/ppt/notesSlides/notesSlide17.xml" ContentType="application/vnd.openxmlformats-officedocument.presentationml.notesSlide+xml"/>
  <Override PartName="/ppt/notesSlides/notesSlide36.xml" ContentType="application/vnd.openxmlformats-officedocument.presentationml.notesSlide+xml"/>
  <Override PartName="/ppt/notesSlides/notesSlide6.xml" ContentType="application/vnd.openxmlformats-officedocument.presentationml.notesSlide+xml"/>
  <Override PartName="/ppt/notesSlides/notesSlide22.xml" ContentType="application/vnd.openxmlformats-officedocument.presentationml.notesSlide+xml"/>
  <Override PartName="/ppt/tags/tag9.xml" ContentType="application/vnd.openxmlformats-officedocument.presentationml.tags+xml"/>
  <Override PartName="/ppt/slideLayouts/slideLayout5.xml" ContentType="application/vnd.openxmlformats-officedocument.presentationml.slideLayout+xml"/>
  <Override PartName="/ppt/slides/slide30.xml" ContentType="application/vnd.openxmlformats-officedocument.presentationml.slide+xml"/>
  <Override PartName="/ppt/slides/slide27.xml" ContentType="application/vnd.openxmlformats-officedocument.presentationml.slide+xml"/>
  <Override PartName="/ppt/slides/slide11.xml" ContentType="application/vnd.openxmlformats-officedocument.presentationml.slide+xml"/>
  <Override PartName="/ppt/tags/tag19.xml" ContentType="application/vnd.openxmlformats-officedocument.presentationml.tags+xml"/>
  <Override PartName="/ppt/tags/tag24.xml" ContentType="application/vnd.openxmlformats-officedocument.presentationml.tags+xml"/>
  <Override PartName="/ppt/slides/slide7.xml" ContentType="application/vnd.openxmlformats-officedocument.presentationml.slide+xml"/>
  <Override PartName="/ppt/notesSlides/notesSlide8.xml" ContentType="application/vnd.openxmlformats-officedocument.presentationml.notesSlide+xml"/>
  <Default Extension="gif" ContentType="image/gif"/>
  <Override PartName="/ppt/notesSlides/notesSlide26.xml" ContentType="application/vnd.openxmlformats-officedocument.presentationml.notes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15.xml" ContentType="application/vnd.openxmlformats-officedocument.presentationml.slide+xml"/>
  <Override PartName="/ppt/tags/tag12.xml" ContentType="application/vnd.openxmlformats-officedocument.presentationml.tags+xml"/>
  <Override PartName="/ppt/tags/tag2.xml" ContentType="application/vnd.openxmlformats-officedocument.presentationml.tags+xml"/>
  <Override PartName="/ppt/tags/tag28.xml" ContentType="application/vnd.openxmlformats-officedocument.presentationml.tags+xml"/>
  <Override PartName="/ppt/notesSlides/notesSlide31.xml" ContentType="application/vnd.openxmlformats-officedocument.presentationml.notesSlide+xml"/>
  <Override PartName="/ppt/slides/slide20.xml" ContentType="application/vnd.openxmlformats-officedocument.presentationml.slide+xml"/>
  <Override PartName="/ppt/tags/tag31.xml" ContentType="application/vnd.openxmlformats-officedocument.presentationml.tags+xml"/>
  <Override PartName="/ppt/presProps.xml" ContentType="application/vnd.openxmlformats-officedocument.presentationml.presProps+xml"/>
  <Override PartName="/ppt/notesSlides/notesSlide14.xml" ContentType="application/vnd.openxmlformats-officedocument.presentationml.notesSlide+xml"/>
  <Override PartName="/ppt/notesSlides/notesSlide3.xml" ContentType="application/vnd.openxmlformats-officedocument.presentationml.notesSlide+xml"/>
  <Override PartName="/ppt/slides/slide19.xml" ContentType="application/vnd.openxmlformats-officedocument.presentationml.slide+xml"/>
  <Override PartName="/ppt/tags/tag16.xml" ContentType="application/vnd.openxmlformats-officedocument.presentationml.tags+xml"/>
  <Override PartName="/ppt/slides/slide4.xml" ContentType="application/vnd.openxmlformats-officedocument.presentationml.slide+xml"/>
  <Override PartName="/ppt/slideLayouts/slideLayout2.xml" ContentType="application/vnd.openxmlformats-officedocument.presentationml.slideLayout+xml"/>
  <Override PartName="/ppt/tags/tag6.xml" ContentType="application/vnd.openxmlformats-officedocument.presentationml.tags+xml"/>
  <Override PartName="/ppt/slides/slide24.xml" ContentType="application/vnd.openxmlformats-officedocument.presentationml.slide+xml"/>
  <Override PartName="/ppt/theme/theme2.xml" ContentType="application/vnd.openxmlformats-officedocument.theme+xml"/>
  <Override PartName="/ppt/notesSlides/notesSlide35.xml" ContentType="application/vnd.openxmlformats-officedocument.presentationml.notesSlide+xml"/>
  <Override PartName="/ppt/tags/tag21.xml" ContentType="application/vnd.openxmlformats-officedocument.presentationml.tags+xml"/>
  <Override PartName="/ppt/slideLayouts/slideLayout11.xml" ContentType="application/vnd.openxmlformats-officedocument.presentationml.slideLayout+xml"/>
  <Override PartName="/ppt/notesSlides/notesSlide18.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Default Extension="jpeg" ContentType="image/jpeg"/>
  <Override PartName="/ppt/notesSlides/notesSlide23.xml" ContentType="application/vnd.openxmlformats-officedocument.presentationml.notesSlide+xml"/>
  <Override PartName="/ppt/slides/slide8.xml" ContentType="application/vnd.openxmlformats-officedocument.presentationml.slide+xml"/>
  <Override PartName="/ppt/slides/slide12.xml" ContentType="application/vnd.openxmlformats-officedocument.presentationml.slide+xml"/>
  <Override PartName="/ppt/slideLayouts/slideLayout6.xml" ContentType="application/vnd.openxmlformats-officedocument.presentationml.slideLayout+xml"/>
  <Override PartName="/ppt/slides/slide28.xml" ContentType="application/vnd.openxmlformats-officedocument.presentationml.slide+xml"/>
  <Override PartName="/ppt/slides/slide31.xml" ContentType="application/vnd.openxmlformats-officedocument.presentationml.slide+xml"/>
  <Override PartName="/ppt/tags/tag25.xml" ContentType="application/vnd.openxmlformats-officedocument.presentationml.tags+xml"/>
  <Override PartName="/ppt/notesSlides/notesSlide9.xml" ContentType="application/vnd.openxmlformats-officedocument.presentationml.notesSlide+xml"/>
  <Override PartName="/ppt/notesSlides/notesSlide11.xml" ContentType="application/vnd.openxmlformats-officedocument.presentationml.notesSlide+xml"/>
  <Default Extension="rels" ContentType="application/vnd.openxmlformats-package.relationships+xml"/>
  <Override PartName="/ppt/notesSlides/notesSlide27.xml" ContentType="application/vnd.openxmlformats-officedocument.presentationml.notesSlide+xml"/>
  <Override PartName="/ppt/slides/slide16.xml" ContentType="application/vnd.openxmlformats-officedocument.presentationml.slide+xml"/>
  <Override PartName="/ppt/slides/slide35.xml" ContentType="application/vnd.openxmlformats-officedocument.presentationml.slide+xml"/>
  <Override PartName="/ppt/tags/tag13.xml" ContentType="application/vnd.openxmlformats-officedocument.presentationml.tags+xml"/>
  <Override PartName="/ppt/tags/tag3.xml" ContentType="application/vnd.openxmlformats-officedocument.presentationml.tags+xml"/>
  <Override PartName="/ppt/tags/tag29.xml" ContentType="application/vnd.openxmlformats-officedocument.presentationml.tags+xml"/>
  <Override PartName="/ppt/slides/slide1.xml" ContentType="application/vnd.openxmlformats-officedocument.presentationml.slide+xml"/>
  <Override PartName="/ppt/slides/slide21.xml" ContentType="application/vnd.openxmlformats-officedocument.presentationml.slide+xml"/>
  <Override PartName="/ppt/notesSlides/notesSlide32.xml" ContentType="application/vnd.openxmlformats-officedocument.presentationml.notesSlide+xml"/>
  <Override PartName="/ppt/tags/tag32.xml" ContentType="application/vnd.openxmlformats-officedocument.presentationml.tags+xml"/>
  <Override PartName="/ppt/notesSlides/notesSlide15.xml" ContentType="application/vnd.openxmlformats-officedocument.presentationml.notesSlide+xml"/>
  <Override PartName="/ppt/notesSlides/notesSlide4.xml" ContentType="application/vnd.openxmlformats-officedocument.presentationml.notesSlide+xml"/>
  <Override PartName="/ppt/notesSlides/notesSlide20.xml" ContentType="application/vnd.openxmlformats-officedocument.presentationml.notes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s/slide25.xml" ContentType="application/vnd.openxmlformats-officedocument.presentationml.slide+xml"/>
  <Override PartName="/ppt/tags/tag7.xml" ContentType="application/vnd.openxmlformats-officedocument.presentationml.tags+xml"/>
  <Override PartName="/ppt/tags/tag17.xml" ContentType="application/vnd.openxmlformats-officedocument.presentationml.tags+xml"/>
  <Override PartName="/ppt/tags/tag22.xml" ContentType="application/vnd.openxmlformats-officedocument.presentationml.tags+xml"/>
  <Override PartName="/ppt/notesSlides/notesSlide19.xml" ContentType="application/vnd.openxmlformats-officedocument.presentationml.notesSlide+xml"/>
  <Override PartName="/ppt/notesSlides/notesSlide24.xml" ContentType="application/vnd.openxmlformats-officedocument.presentationml.notesSlide+xml"/>
  <Override PartName="/ppt/slides/slide9.xml" ContentType="application/vnd.openxmlformats-officedocument.presentationml.slide+xml"/>
  <Override PartName="/ppt/slides/slide13.xml" ContentType="application/vnd.openxmlformats-officedocument.presentationml.slide+xml"/>
  <Default Extension="xml" ContentType="application/xml"/>
  <Override PartName="/ppt/tableStyles.xml" ContentType="application/vnd.openxmlformats-officedocument.presentationml.tableStyles+xml"/>
  <Override PartName="/ppt/slideLayouts/slideLayout7.xml" ContentType="application/vnd.openxmlformats-officedocument.presentationml.slideLayout+xml"/>
  <Override PartName="/ppt/notesSlides/notesSlide10.xml" ContentType="application/vnd.openxmlformats-officedocument.presentationml.notesSlide+xml"/>
  <Override PartName="/ppt/tags/tag26.xml" ContentType="application/vnd.openxmlformats-officedocument.presentationml.tags+xml"/>
  <Override PartName="/ppt/slides/slide32.xml" ContentType="application/vnd.openxmlformats-officedocument.presentationml.slide+xml"/>
  <Override PartName="/ppt/slides/slide29.xml" ContentType="application/vnd.openxmlformats-officedocument.presentationml.slide+xml"/>
  <Override PartName="/ppt/viewProps.xml" ContentType="application/vnd.openxmlformats-officedocument.presentationml.viewProps+xml"/>
  <Override PartName="/ppt/tags/tag10.xml" ContentType="application/vnd.openxmlformats-officedocument.presentationml.tags+xml"/>
  <Override PartName="/docProps/app.xml" ContentType="application/vnd.openxmlformats-officedocument.extended-properties+xml"/>
  <Override PartName="/ppt/notesMasters/notesMaster1.xml" ContentType="application/vnd.openxmlformats-officedocument.presentationml.notesMaster+xml"/>
  <Override PartName="/ppt/notesSlides/notesSlide12.xml" ContentType="application/vnd.openxmlformats-officedocument.presentationml.notesSlide+xml"/>
  <Override PartName="/ppt/notesSlides/notesSlide28.xml" ContentType="application/vnd.openxmlformats-officedocument.presentationml.notesSlide+xml"/>
  <Override PartName="/ppt/notesSlides/notesSlide1.xml" ContentType="application/vnd.openxmlformats-officedocument.presentationml.notesSlide+xml"/>
  <Override PartName="/ppt/slides/slide17.xml" ContentType="application/vnd.openxmlformats-officedocument.presentationml.slide+xml"/>
  <Override PartName="/ppt/slides/slide36.xml" ContentType="application/vnd.openxmlformats-officedocument.presentationml.slide+xml"/>
  <Override PartName="/ppt/presentation.xml" ContentType="application/vnd.openxmlformats-officedocument.presentationml.presentation.main+xml"/>
  <Override PartName="/ppt/tags/tag14.xml" ContentType="application/vnd.openxmlformats-officedocument.presentationml.tags+xml"/>
  <Override PartName="/ppt/tags/tag4.xml" ContentType="application/vnd.openxmlformats-officedocument.presentationml.tags+xml"/>
  <Override PartName="/ppt/slides/slide2.xml" ContentType="application/vnd.openxmlformats-officedocument.presentationml.slide+xml"/>
  <Override PartName="/ppt/notesSlides/notesSlide33.xml" ContentType="application/vnd.openxmlformats-officedocument.presentationml.notesSlide+xml"/>
  <Override PartName="/ppt/slides/slide22.xml" ContentType="application/vnd.openxmlformats-officedocument.presentationml.slide+xml"/>
  <Override PartName="/ppt/tags/tag33.xml" ContentType="application/vnd.openxmlformats-officedocument.presentationml.tags+xml"/>
  <Override PartName="/ppt/notesSlides/notesSlide16.xml" ContentType="application/vnd.openxmlformats-officedocument.presentationml.notesSlide+xml"/>
  <Override PartName="/ppt/notesSlides/notesSlide5.xml" ContentType="application/vnd.openxmlformats-officedocument.presentationml.notesSlide+xml"/>
  <Override PartName="/ppt/notesSlides/notesSlide21.xml" ContentType="application/vnd.openxmlformats-officedocument.presentationml.notesSlide+xml"/>
  <Override PartName="/ppt/tags/tag8.xml" ContentType="application/vnd.openxmlformats-officedocument.presentationml.tags+xml"/>
  <Override PartName="/ppt/slideLayouts/slideLayout4.xml" ContentType="application/vnd.openxmlformats-officedocument.presentationml.slideLayout+xml"/>
  <Override PartName="/ppt/slides/slide10.xml" ContentType="application/vnd.openxmlformats-officedocument.presentationml.slide+xml"/>
  <Override PartName="/ppt/slides/slide26.xml" ContentType="application/vnd.openxmlformats-officedocument.presentationml.slide+xml"/>
  <Override PartName="/ppt/tags/tag18.xml" ContentType="application/vnd.openxmlformats-officedocument.presentationml.tags+xml"/>
  <Override PartName="/ppt/slides/slide6.xml" ContentType="application/vnd.openxmlformats-officedocument.presentationml.slide+xml"/>
  <Override PartName="/ppt/tags/tag23.xml" ContentType="application/vnd.openxmlformats-officedocument.presentationml.tags+xml"/>
  <Default Extension="png" ContentType="image/png"/>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SpecialPlsOnTitleSld="0" saveSubsetFonts="1">
  <p:sldMasterIdLst>
    <p:sldMasterId id="2147483672" r:id="rId1"/>
  </p:sldMasterIdLst>
  <p:notesMasterIdLst>
    <p:notesMasterId r:id="rId39"/>
  </p:notesMasterIdLst>
  <p:sldIdLst>
    <p:sldId id="263" r:id="rId2"/>
    <p:sldId id="303" r:id="rId3"/>
    <p:sldId id="286" r:id="rId4"/>
    <p:sldId id="304" r:id="rId5"/>
    <p:sldId id="316" r:id="rId6"/>
    <p:sldId id="305" r:id="rId7"/>
    <p:sldId id="295" r:id="rId8"/>
    <p:sldId id="264" r:id="rId9"/>
    <p:sldId id="265" r:id="rId10"/>
    <p:sldId id="268" r:id="rId11"/>
    <p:sldId id="269" r:id="rId12"/>
    <p:sldId id="270" r:id="rId13"/>
    <p:sldId id="271" r:id="rId14"/>
    <p:sldId id="272" r:id="rId15"/>
    <p:sldId id="291" r:id="rId16"/>
    <p:sldId id="301" r:id="rId17"/>
    <p:sldId id="300" r:id="rId18"/>
    <p:sldId id="278" r:id="rId19"/>
    <p:sldId id="306" r:id="rId20"/>
    <p:sldId id="307" r:id="rId21"/>
    <p:sldId id="279" r:id="rId22"/>
    <p:sldId id="296" r:id="rId23"/>
    <p:sldId id="297" r:id="rId24"/>
    <p:sldId id="298" r:id="rId25"/>
    <p:sldId id="280" r:id="rId26"/>
    <p:sldId id="281" r:id="rId27"/>
    <p:sldId id="308" r:id="rId28"/>
    <p:sldId id="285" r:id="rId29"/>
    <p:sldId id="302" r:id="rId30"/>
    <p:sldId id="309" r:id="rId31"/>
    <p:sldId id="312" r:id="rId32"/>
    <p:sldId id="313" r:id="rId33"/>
    <p:sldId id="314" r:id="rId34"/>
    <p:sldId id="310" r:id="rId35"/>
    <p:sldId id="311" r:id="rId36"/>
    <p:sldId id="315" r:id="rId37"/>
    <p:sldId id="294"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mc="http://schemas.openxmlformats.org/markup-compatibility/2006" xmlns:mv="urn:schemas-microsoft-com:mac:vml" xmlns:p15="http://schemas.microsoft.com/office/powerpoint/2012/main" xmlns="" xmlns:p="http://schemas.openxmlformats.org/presentationml/2006/main" xmlns:r="http://schemas.openxmlformats.org/officeDocument/2006/relationships" xmlns:a="http://schemas.openxmlformats.org/drawingml/2006/main"/>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00B1D3"/>
  </p:clrMru>
  <p:extLst>
    <p:ext uri="{E76CE94A-603C-4142-B9EB-6D1370010A27}">
      <p14:discardImageEditData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0"/>
    </p:ext>
    <p:ext uri="{FD5EFAAD-0ECE-453E-9831-46B23BE46B34}">
      <p15:chartTrackingRefBased xmlns:mc="http://schemas.openxmlformats.org/markup-compatibility/2006" xmlns:mv="urn:schemas-microsoft-com:mac:vml" xmlns:p15="http://schemas.microsoft.com/office/powerpoint/2012/main" xmlns="" xmlns:p="http://schemas.openxmlformats.org/presentationml/2006/main" xmlns:r="http://schemas.openxmlformats.org/officeDocument/2006/relationships" xmlns:a="http://schemas.openxmlformats.org/drawingml/2006/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20012" autoAdjust="0"/>
    <p:restoredTop sz="85339" autoAdjust="0"/>
  </p:normalViewPr>
  <p:slideViewPr>
    <p:cSldViewPr snapToGrid="0">
      <p:cViewPr varScale="1">
        <p:scale>
          <a:sx n="90" d="100"/>
          <a:sy n="90" d="100"/>
        </p:scale>
        <p:origin x="-96" y="-208"/>
      </p:cViewPr>
      <p:guideLst>
        <p:guide orient="horz" pos="2160"/>
        <p:guide pos="3840"/>
      </p:guideLst>
    </p:cSldViewPr>
  </p:slideViewPr>
  <p:notesTextViewPr>
    <p:cViewPr>
      <p:scale>
        <a:sx n="3" d="2"/>
        <a:sy n="3" d="2"/>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printerSettings" Target="printerSettings/printerSettings1.bin"/><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CA2AC7-945B-4028-BF84-1A19265EB1BC}" type="datetimeFigureOut">
              <a:rPr lang="en-US" smtClean="0"/>
              <a:pPr/>
              <a:t>2/4/17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4114F1-9208-43E0-B05B-58D481B27951}"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030152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notesMaster" Target="../notesMasters/notesMaster1.xml"/><Relationship Id="rId3"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tags" Target="../tags/tag10.xml"/><Relationship Id="rId2" Type="http://schemas.openxmlformats.org/officeDocument/2006/relationships/notesMaster" Target="../notesMasters/notesMaster1.xml"/><Relationship Id="rId3"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tags" Target="../tags/tag11.xml"/><Relationship Id="rId2" Type="http://schemas.openxmlformats.org/officeDocument/2006/relationships/notesMaster" Target="../notesMasters/notesMaster1.xml"/><Relationship Id="rId3"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tags" Target="../tags/tag12.xml"/><Relationship Id="rId2" Type="http://schemas.openxmlformats.org/officeDocument/2006/relationships/notesMaster" Target="../notesMasters/notesMaster1.xml"/><Relationship Id="rId3"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tags" Target="../tags/tag13.xml"/><Relationship Id="rId2" Type="http://schemas.openxmlformats.org/officeDocument/2006/relationships/notesMaster" Target="../notesMasters/notesMaster1.xml"/><Relationship Id="rId3"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tags" Target="../tags/tag14.xml"/><Relationship Id="rId2" Type="http://schemas.openxmlformats.org/officeDocument/2006/relationships/notesMaster" Target="../notesMasters/notesMaster1.xml"/><Relationship Id="rId3"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tags" Target="../tags/tag15.xml"/><Relationship Id="rId2" Type="http://schemas.openxmlformats.org/officeDocument/2006/relationships/notesMaster" Target="../notesMasters/notesMaster1.xml"/><Relationship Id="rId3"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tags" Target="../tags/tag16.xml"/><Relationship Id="rId2" Type="http://schemas.openxmlformats.org/officeDocument/2006/relationships/notesMaster" Target="../notesMasters/notesMaster1.xml"/><Relationship Id="rId3"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tags" Target="../tags/tag17.xml"/><Relationship Id="rId2" Type="http://schemas.openxmlformats.org/officeDocument/2006/relationships/notesMaster" Target="../notesMasters/notesMaster1.xml"/><Relationship Id="rId3"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tags" Target="../tags/tag18.xml"/><Relationship Id="rId2" Type="http://schemas.openxmlformats.org/officeDocument/2006/relationships/notesMaster" Target="../notesMasters/notesMaster1.xml"/><Relationship Id="rId3"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tags" Target="../tags/tag19.xml"/><Relationship Id="rId2" Type="http://schemas.openxmlformats.org/officeDocument/2006/relationships/notesMaster" Target="../notesMasters/notesMaster1.xml"/><Relationship Id="rId3"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tags" Target="../tags/tag2.xml"/><Relationship Id="rId2" Type="http://schemas.openxmlformats.org/officeDocument/2006/relationships/notesMaster" Target="../notesMasters/notesMaster1.xml"/><Relationship Id="rId3"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tags" Target="../tags/tag20.xml"/><Relationship Id="rId2" Type="http://schemas.openxmlformats.org/officeDocument/2006/relationships/notesMaster" Target="../notesMasters/notesMaster1.xml"/><Relationship Id="rId3"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tags" Target="../tags/tag21.xml"/><Relationship Id="rId2" Type="http://schemas.openxmlformats.org/officeDocument/2006/relationships/notesMaster" Target="../notesMasters/notesMaster1.xml"/><Relationship Id="rId3"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tags" Target="../tags/tag22.xml"/><Relationship Id="rId2" Type="http://schemas.openxmlformats.org/officeDocument/2006/relationships/notesMaster" Target="../notesMasters/notesMaster1.xml"/><Relationship Id="rId3"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tags" Target="../tags/tag23.xml"/><Relationship Id="rId2" Type="http://schemas.openxmlformats.org/officeDocument/2006/relationships/notesMaster" Target="../notesMasters/notesMaster1.xml"/><Relationship Id="rId3"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tags" Target="../tags/tag24.xml"/><Relationship Id="rId2" Type="http://schemas.openxmlformats.org/officeDocument/2006/relationships/notesMaster" Target="../notesMasters/notesMaster1.xml"/><Relationship Id="rId3"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tags" Target="../tags/tag25.xml"/><Relationship Id="rId2" Type="http://schemas.openxmlformats.org/officeDocument/2006/relationships/notesMaster" Target="../notesMasters/notesMaster1.xml"/><Relationship Id="rId3"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tags" Target="../tags/tag26.xml"/><Relationship Id="rId2" Type="http://schemas.openxmlformats.org/officeDocument/2006/relationships/notesMaster" Target="../notesMasters/notesMaster1.xml"/><Relationship Id="rId3"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tags" Target="../tags/tag27.xml"/><Relationship Id="rId2" Type="http://schemas.openxmlformats.org/officeDocument/2006/relationships/notesMaster" Target="../notesMasters/notesMaster1.xml"/><Relationship Id="rId3"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tags" Target="../tags/tag28.xml"/><Relationship Id="rId2" Type="http://schemas.openxmlformats.org/officeDocument/2006/relationships/notesMaster" Target="../notesMasters/notesMaster1.xml"/><Relationship Id="rId3"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tags" Target="../tags/tag29.xml"/><Relationship Id="rId2" Type="http://schemas.openxmlformats.org/officeDocument/2006/relationships/notesMaster" Target="../notesMasters/notesMaster1.xml"/><Relationship Id="rId3"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tags" Target="../tags/tag3.xml"/><Relationship Id="rId2" Type="http://schemas.openxmlformats.org/officeDocument/2006/relationships/notesMaster" Target="../notesMasters/notesMaster1.xml"/><Relationship Id="rId3"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tags" Target="../tags/tag30.xml"/><Relationship Id="rId2" Type="http://schemas.openxmlformats.org/officeDocument/2006/relationships/notesMaster" Target="../notesMasters/notesMaster1.xml"/><Relationship Id="rId3"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tags" Target="../tags/tag31.xml"/><Relationship Id="rId2" Type="http://schemas.openxmlformats.org/officeDocument/2006/relationships/notesMaster" Target="../notesMasters/notesMaster1.xml"/><Relationship Id="rId3"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tags" Target="../tags/tag32.xml"/><Relationship Id="rId2" Type="http://schemas.openxmlformats.org/officeDocument/2006/relationships/notesMaster" Target="../notesMasters/notesMaster1.xml"/><Relationship Id="rId3"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tags" Target="../tags/tag33.xml"/><Relationship Id="rId2" Type="http://schemas.openxmlformats.org/officeDocument/2006/relationships/notesMaster" Target="../notesMasters/notesMaster1.xml"/><Relationship Id="rId3" Type="http://schemas.openxmlformats.org/officeDocument/2006/relationships/slide" Target="../slides/slide37.xml"/></Relationships>
</file>

<file path=ppt/notesSlides/_rels/notesSlide4.xml.rels><?xml version="1.0" encoding="UTF-8" standalone="yes"?>
<Relationships xmlns="http://schemas.openxmlformats.org/package/2006/relationships"><Relationship Id="rId1" Type="http://schemas.openxmlformats.org/officeDocument/2006/relationships/tags" Target="../tags/tag4.xml"/><Relationship Id="rId2" Type="http://schemas.openxmlformats.org/officeDocument/2006/relationships/notesMaster" Target="../notesMasters/notesMaster1.xml"/><Relationship Id="rId3"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tags" Target="../tags/tag5.xml"/><Relationship Id="rId2" Type="http://schemas.openxmlformats.org/officeDocument/2006/relationships/notesMaster" Target="../notesMasters/notesMaster1.xml"/><Relationship Id="rId3"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tags" Target="../tags/tag6.xml"/><Relationship Id="rId2" Type="http://schemas.openxmlformats.org/officeDocument/2006/relationships/notesMaster" Target="../notesMasters/notesMaster1.xml"/><Relationship Id="rId3"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tags" Target="../tags/tag7.xml"/><Relationship Id="rId2" Type="http://schemas.openxmlformats.org/officeDocument/2006/relationships/notesMaster" Target="../notesMasters/notesMaster1.xml"/><Relationship Id="rId3"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tags" Target="../tags/tag8.xml"/><Relationship Id="rId2" Type="http://schemas.openxmlformats.org/officeDocument/2006/relationships/notesMaster" Target="../notesMasters/notesMaster1.xml"/><Relationship Id="rId3"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tags" Target="../tags/tag9.xml"/><Relationship Id="rId2" Type="http://schemas.openxmlformats.org/officeDocument/2006/relationships/notesMaster" Target="../notesMasters/notesMaster1.xml"/><Relationship Id="rId3"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B34114F1-9208-43E0-B05B-58D481B27951}" type="slidenum">
              <a:rPr lang="en-US" smtClean="0"/>
              <a:pPr/>
              <a:t>1</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50824740"/>
      </p:ext>
    </p:extLst>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LKA:</a:t>
            </a:r>
            <a:r>
              <a:rPr lang="en-US" baseline="0" dirty="0" smtClean="0"/>
              <a:t> </a:t>
            </a:r>
            <a:r>
              <a:rPr lang="en-US" dirty="0" smtClean="0"/>
              <a:t>http://blog.truecar.com/wp-content/uploads/2010/10/Mercedes-Benz-lane-keeping-assist.jpg </a:t>
            </a:r>
          </a:p>
          <a:p>
            <a:r>
              <a:rPr lang="en-US" dirty="0" smtClean="0"/>
              <a:t>ACC: http://aw-wordpress-dev.s3-us-west-2.amazonaws.com/wp-content/uploads/2015/07/Autoweb-2015-July-Guide-Adaptive-Cruise-Control-006.jpg</a:t>
            </a:r>
          </a:p>
          <a:p>
            <a:r>
              <a:rPr lang="en-US" dirty="0" smtClean="0"/>
              <a:t>Tesla AP: https://cdn0.vox-cdn.com/thumbor/LBhxgwBkkQzOF-uLtgGkbpIXfSo=/0x0:1920x1080/1600x900/cdn0.vox-cdn.com/uploads/chorus_image/image/49681973/VRG_VUP_285_tesla-autopilot-mishaps_SITE.00_00_43_13.Still003.0.0.jpg</a:t>
            </a:r>
            <a:endParaRPr lang="en-US" dirty="0"/>
          </a:p>
        </p:txBody>
      </p:sp>
      <p:sp>
        <p:nvSpPr>
          <p:cNvPr id="4" name="Slide Number Placeholder 3"/>
          <p:cNvSpPr>
            <a:spLocks noGrp="1"/>
          </p:cNvSpPr>
          <p:nvPr>
            <p:ph type="sldNum" sz="quarter" idx="10"/>
          </p:nvPr>
        </p:nvSpPr>
        <p:spPr/>
        <p:txBody>
          <a:bodyPr/>
          <a:lstStyle/>
          <a:p>
            <a:fld id="{0EB63FFF-4F6B-44E6-9327-DCE74DE164F8}" type="slidenum">
              <a:rPr lang="en-US" smtClean="0"/>
              <a:pPr/>
              <a:t>10</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584592942"/>
      </p:ext>
    </p:extLst>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B34114F1-9208-43E0-B05B-58D481B27951}" type="slidenum">
              <a:rPr lang="en-US" smtClean="0"/>
              <a:pPr/>
              <a:t>11</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114009428"/>
      </p:ext>
    </p:extLst>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Uber:</a:t>
            </a:r>
            <a:r>
              <a:rPr lang="en-US" baseline="0" dirty="0" smtClean="0"/>
              <a:t> </a:t>
            </a:r>
            <a:r>
              <a:rPr lang="en-US" dirty="0" smtClean="0"/>
              <a:t>http://www.usatoday.com/story/tech/news/2016/12/14/ubers-self-driving-volvos-picking-up-sf-riders/95395838/</a:t>
            </a:r>
          </a:p>
          <a:p>
            <a:r>
              <a:rPr lang="en-US" dirty="0" smtClean="0"/>
              <a:t>Google: http://www.mirror.co.uk/tech/google-paying-people-test-drive-7963364</a:t>
            </a:r>
          </a:p>
          <a:p>
            <a:r>
              <a:rPr lang="en-US" smtClean="0"/>
              <a:t>Otto: </a:t>
            </a:r>
            <a:r>
              <a:rPr lang="en-US" dirty="0" smtClean="0"/>
              <a:t>https://www.wired.com/2016/10/ubers-self-driving-truck-makes-first-delivery-50000-beers/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Local Motors: http://www.digitaltrends.com/cars/olli-autonomous-car-powered-by-ibm-watson-local-motors/</a:t>
            </a:r>
          </a:p>
          <a:p>
            <a:endParaRPr lang="en-US" dirty="0"/>
          </a:p>
        </p:txBody>
      </p:sp>
      <p:sp>
        <p:nvSpPr>
          <p:cNvPr id="4" name="Slide Number Placeholder 3"/>
          <p:cNvSpPr>
            <a:spLocks noGrp="1"/>
          </p:cNvSpPr>
          <p:nvPr>
            <p:ph type="sldNum" sz="quarter" idx="10"/>
          </p:nvPr>
        </p:nvSpPr>
        <p:spPr/>
        <p:txBody>
          <a:bodyPr/>
          <a:lstStyle/>
          <a:p>
            <a:fld id="{0EB63FFF-4F6B-44E6-9327-DCE74DE164F8}" type="slidenum">
              <a:rPr lang="en-US" smtClean="0"/>
              <a:pPr/>
              <a:t>12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80996073"/>
      </p:ext>
    </p:extLst>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B34114F1-9208-43E0-B05B-58D481B27951}" type="slidenum">
              <a:rPr lang="en-US" smtClean="0"/>
              <a:pPr/>
              <a:t>13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49797077"/>
      </p:ext>
    </p:extLst>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Images: “Hype Cycle for Emerging Technologies” </a:t>
            </a:r>
            <a:r>
              <a:rPr lang="en-US" i="0" dirty="0" smtClean="0"/>
              <a:t>from </a:t>
            </a:r>
            <a:r>
              <a:rPr lang="en-US" dirty="0" smtClean="0">
                <a:solidFill>
                  <a:schemeClr val="tx1">
                    <a:lumMod val="50000"/>
                    <a:lumOff val="50000"/>
                  </a:schemeClr>
                </a:solidFill>
              </a:rPr>
              <a:t>Gartner (August 2015 and August 2016)</a:t>
            </a:r>
          </a:p>
          <a:p>
            <a:endParaRPr lang="en-US" dirty="0"/>
          </a:p>
        </p:txBody>
      </p:sp>
      <p:sp>
        <p:nvSpPr>
          <p:cNvPr id="4" name="Slide Number Placeholder 3"/>
          <p:cNvSpPr>
            <a:spLocks noGrp="1"/>
          </p:cNvSpPr>
          <p:nvPr>
            <p:ph type="sldNum" sz="quarter" idx="10"/>
          </p:nvPr>
        </p:nvSpPr>
        <p:spPr/>
        <p:txBody>
          <a:bodyPr/>
          <a:lstStyle/>
          <a:p>
            <a:fld id="{0EB63FFF-4F6B-44E6-9327-DCE74DE164F8}" type="slidenum">
              <a:rPr lang="en-US" smtClean="0"/>
              <a:pPr/>
              <a:t>14</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09806567"/>
      </p:ext>
    </p:extLst>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B34114F1-9208-43E0-B05B-58D481B27951}" type="slidenum">
              <a:rPr lang="en-US" smtClean="0"/>
              <a:pPr/>
              <a:t>15</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531543505"/>
      </p:ext>
    </p:extLst>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1: http://usa.streetsblog.org/wp-content/uploads/sites/5/2013/03/highway-construction.jpg</a:t>
            </a:r>
          </a:p>
          <a:p>
            <a:r>
              <a:rPr lang="en-US" dirty="0" smtClean="0"/>
              <a:t>2: https://www.transportation.gov/sites/dot.gov/files/docs/congested-traffic.jpg</a:t>
            </a:r>
          </a:p>
          <a:p>
            <a:r>
              <a:rPr lang="en-US" dirty="0" smtClean="0"/>
              <a:t>3: https://c1.staticflickr.com/9/8514/8554902851_894e7aaa7e_b.jpg (Oregon State University)</a:t>
            </a:r>
          </a:p>
          <a:p>
            <a:r>
              <a:rPr lang="en-US" dirty="0" smtClean="0"/>
              <a:t>4: https://www.volpe.dot.gov/sites/volpe.dot.gov/files/capecod5_interag.jpg</a:t>
            </a:r>
            <a:endParaRPr lang="en-US" dirty="0"/>
          </a:p>
        </p:txBody>
      </p:sp>
      <p:sp>
        <p:nvSpPr>
          <p:cNvPr id="4" name="Slide Number Placeholder 3"/>
          <p:cNvSpPr>
            <a:spLocks noGrp="1"/>
          </p:cNvSpPr>
          <p:nvPr>
            <p:ph type="sldNum" sz="quarter" idx="10"/>
          </p:nvPr>
        </p:nvSpPr>
        <p:spPr/>
        <p:txBody>
          <a:bodyPr/>
          <a:lstStyle/>
          <a:p>
            <a:fld id="{B3378F2A-58ED-4564-A38A-BD1D1ACD1EEF}" type="slidenum">
              <a:rPr lang="en-US" smtClean="0"/>
              <a:pPr/>
              <a:t>17</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18400474"/>
      </p:ext>
    </p:extLst>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B34114F1-9208-43E0-B05B-58D481B27951}" type="slidenum">
              <a:rPr lang="en-US" smtClean="0"/>
              <a:pPr/>
              <a:t>18</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132100431"/>
      </p:ext>
    </p:extLst>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B34114F1-9208-43E0-B05B-58D481B27951}" type="slidenum">
              <a:rPr lang="en-US" smtClean="0"/>
              <a:pPr/>
              <a:t>19</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132100431"/>
      </p:ext>
    </p:extLst>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B34114F1-9208-43E0-B05B-58D481B27951}" type="slidenum">
              <a:rPr lang="en-US" smtClean="0"/>
              <a:pPr/>
              <a:t>20</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132100431"/>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B34114F1-9208-43E0-B05B-58D481B27951}" type="slidenum">
              <a:rPr lang="en-US" smtClean="0"/>
              <a:pPr/>
              <a:t>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587784400"/>
      </p:ext>
    </p:extLst>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B34114F1-9208-43E0-B05B-58D481B27951}" type="slidenum">
              <a:rPr lang="en-US" smtClean="0"/>
              <a:pPr/>
              <a:t>21</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035506852"/>
      </p:ext>
    </p:extLst>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B34114F1-9208-43E0-B05B-58D481B27951}" type="slidenum">
              <a:rPr lang="en-US" smtClean="0"/>
              <a:pPr/>
              <a:t>22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132100431"/>
      </p:ext>
    </p:extLst>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B34114F1-9208-43E0-B05B-58D481B27951}" type="slidenum">
              <a:rPr lang="en-US" smtClean="0"/>
              <a:pPr/>
              <a:t>23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132100431"/>
      </p:ext>
    </p:extLst>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B34114F1-9208-43E0-B05B-58D481B27951}" type="slidenum">
              <a:rPr lang="en-US" smtClean="0"/>
              <a:pPr/>
              <a:t>24</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132100431"/>
      </p:ext>
    </p:extLst>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B34114F1-9208-43E0-B05B-58D481B27951}" type="slidenum">
              <a:rPr lang="en-US" smtClean="0"/>
              <a:pPr/>
              <a:t>25</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958452175"/>
      </p:ext>
    </p:extLst>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B34114F1-9208-43E0-B05B-58D481B27951}" type="slidenum">
              <a:rPr lang="en-US" smtClean="0"/>
              <a:pPr/>
              <a:t>26</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64214252"/>
      </p:ext>
    </p:extLst>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B34114F1-9208-43E0-B05B-58D481B27951}" type="slidenum">
              <a:rPr lang="en-US" smtClean="0"/>
              <a:pPr/>
              <a:t>27</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587784400"/>
      </p:ext>
    </p:extLst>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B34114F1-9208-43E0-B05B-58D481B27951}" type="slidenum">
              <a:rPr lang="en-US" smtClean="0"/>
              <a:pPr/>
              <a:t>28</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514075317"/>
      </p:ext>
    </p:extLst>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B34114F1-9208-43E0-B05B-58D481B27951}" type="slidenum">
              <a:rPr lang="en-US" smtClean="0"/>
              <a:pPr/>
              <a:t>29</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38858146"/>
      </p:ext>
    </p:extLst>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B34114F1-9208-43E0-B05B-58D481B27951}" type="slidenum">
              <a:rPr lang="en-US" smtClean="0"/>
              <a:pPr/>
              <a:t>30</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38858146"/>
      </p:ext>
    </p:extLst>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B34114F1-9208-43E0-B05B-58D481B27951}" type="slidenum">
              <a:rPr lang="en-US" smtClean="0"/>
              <a:pPr/>
              <a:t>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445144905"/>
      </p:ext>
    </p:extLst>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Curve speed warning </a:t>
            </a:r>
            <a:r>
              <a:rPr lang="en-US" baseline="0" dirty="0" smtClean="0"/>
              <a:t>(CSW) is a </a:t>
            </a:r>
            <a:r>
              <a:rPr lang="en-US" dirty="0" smtClean="0"/>
              <a:t>V2I application that warns drivers when they are approaching or entering a curve at too high of a speed to negotiate it safely. CSW relies on roadside equipment and is therefore only available at designated locations.</a:t>
            </a:r>
          </a:p>
          <a:p>
            <a:endParaRPr lang="en-US" b="1" dirty="0" smtClean="0">
              <a:effectLst/>
            </a:endParaRPr>
          </a:p>
        </p:txBody>
      </p:sp>
      <p:sp>
        <p:nvSpPr>
          <p:cNvPr id="4" name="Slide Number Placeholder 3"/>
          <p:cNvSpPr>
            <a:spLocks noGrp="1"/>
          </p:cNvSpPr>
          <p:nvPr>
            <p:ph type="sldNum" sz="quarter" idx="10"/>
          </p:nvPr>
        </p:nvSpPr>
        <p:spPr/>
        <p:txBody>
          <a:bodyPr/>
          <a:lstStyle/>
          <a:p>
            <a:pPr>
              <a:defRPr/>
            </a:pPr>
            <a:fld id="{D218E64E-9A33-4D5C-BAFD-FD3E918B2F20}" type="slidenum">
              <a:rPr lang="en-US" smtClean="0"/>
              <a:pPr>
                <a:defRPr/>
              </a:pPr>
              <a:t>31</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68887661"/>
      </p:ext>
    </p:extLst>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latin typeface="+mn-lt"/>
                <a:ea typeface="ＭＳ Ｐゴシック" pitchFamily="84" charset="-128"/>
                <a:cs typeface="ＭＳ Ｐゴシック" pitchFamily="84" charset="-128"/>
              </a:rPr>
              <a:t>Another</a:t>
            </a:r>
            <a:r>
              <a:rPr lang="en-US" b="0" baseline="0" dirty="0" smtClean="0">
                <a:latin typeface="+mn-lt"/>
                <a:ea typeface="ＭＳ Ｐゴシック" pitchFamily="84" charset="-128"/>
                <a:cs typeface="ＭＳ Ｐゴシック" pitchFamily="84" charset="-128"/>
              </a:rPr>
              <a:t> early application is the red light violation warning.</a:t>
            </a:r>
            <a:endParaRPr lang="en-US" b="0" dirty="0" smtClean="0">
              <a:latin typeface="+mn-lt"/>
              <a:ea typeface="ＭＳ Ｐゴシック" pitchFamily="84" charset="-128"/>
              <a:cs typeface="ＭＳ Ｐゴシック" pitchFamily="84" charset="-128"/>
            </a:endParaRPr>
          </a:p>
          <a:p>
            <a:endParaRPr lang="en-US" b="0" dirty="0" smtClean="0">
              <a:latin typeface="+mn-lt"/>
              <a:ea typeface="ＭＳ Ｐゴシック" pitchFamily="84" charset="-128"/>
              <a:cs typeface="ＭＳ Ｐゴシック" pitchFamily="84" charset="-128"/>
            </a:endParaRPr>
          </a:p>
          <a:p>
            <a:r>
              <a:rPr lang="en-US" b="0" dirty="0" smtClean="0">
                <a:latin typeface="+mn-lt"/>
                <a:ea typeface="ＭＳ Ｐゴシック" pitchFamily="84" charset="-128"/>
                <a:cs typeface="ＭＳ Ｐゴシック" pitchFamily="84" charset="-128"/>
              </a:rPr>
              <a:t>The</a:t>
            </a:r>
            <a:r>
              <a:rPr lang="en-US" b="0" baseline="0" dirty="0" smtClean="0">
                <a:latin typeface="+mn-lt"/>
                <a:ea typeface="ＭＳ Ｐゴシック" pitchFamily="84" charset="-128"/>
                <a:cs typeface="ＭＳ Ｐゴシック" pitchFamily="84" charset="-128"/>
              </a:rPr>
              <a:t> red light violation warning is</a:t>
            </a:r>
            <a:r>
              <a:rPr lang="en-US" b="0" dirty="0">
                <a:latin typeface="+mn-lt"/>
              </a:rPr>
              <a:t>sues a warning to a driver who is about to run a red light</a:t>
            </a:r>
            <a:r>
              <a:rPr lang="en-US" b="0" dirty="0" smtClean="0">
                <a:latin typeface="+mn-lt"/>
              </a:rPr>
              <a:t>.</a:t>
            </a:r>
          </a:p>
          <a:p>
            <a:endParaRPr lang="en-US" b="0" dirty="0" smtClean="0">
              <a:latin typeface="+mn-lt"/>
              <a:ea typeface="ＭＳ Ｐゴシック" pitchFamily="84" charset="-128"/>
              <a:cs typeface="ＭＳ Ｐゴシック" pitchFamily="84" charset="-128"/>
            </a:endParaRPr>
          </a:p>
          <a:p>
            <a:r>
              <a:rPr lang="en-US" b="0" dirty="0" smtClean="0">
                <a:latin typeface="+mn-lt"/>
                <a:ea typeface="ＭＳ Ｐゴシック" pitchFamily="84" charset="-128"/>
                <a:cs typeface="ＭＳ Ｐゴシック" pitchFamily="84" charset="-128"/>
              </a:rPr>
              <a:t>Note that V2I safety applications are vehicle-based.  That is, the infrastructure provides data that are processed on the vehicle to determine if an alert or warning should</a:t>
            </a:r>
            <a:r>
              <a:rPr lang="en-US" b="0" baseline="0" dirty="0" smtClean="0">
                <a:latin typeface="+mn-lt"/>
                <a:ea typeface="ＭＳ Ｐゴシック" pitchFamily="84" charset="-128"/>
                <a:cs typeface="ＭＳ Ｐゴシック" pitchFamily="84" charset="-128"/>
              </a:rPr>
              <a:t> be provided to the driver.  </a:t>
            </a:r>
            <a:endParaRPr lang="en-US" b="0" dirty="0" smtClean="0">
              <a:latin typeface="+mn-lt"/>
              <a:ea typeface="ＭＳ Ｐゴシック" pitchFamily="84" charset="-128"/>
              <a:cs typeface="ＭＳ Ｐゴシック" pitchFamily="84" charset="-128"/>
            </a:endParaRPr>
          </a:p>
          <a:p>
            <a:endParaRPr lang="en-US" b="0" dirty="0" smtClean="0">
              <a:effectLst/>
              <a:latin typeface="+mn-lt"/>
            </a:endParaRPr>
          </a:p>
          <a:p>
            <a:r>
              <a:rPr lang="en-US" b="0" dirty="0" smtClean="0">
                <a:latin typeface="+mn-lt"/>
              </a:rPr>
              <a:t>See </a:t>
            </a:r>
            <a:r>
              <a:rPr lang="en-US" b="0" dirty="0">
                <a:latin typeface="+mn-lt"/>
              </a:rPr>
              <a:t>more at: http://</a:t>
            </a:r>
            <a:r>
              <a:rPr lang="en-US" b="0" dirty="0" smtClean="0">
                <a:latin typeface="+mn-lt"/>
              </a:rPr>
              <a:t>www.its.dot.gov/infographs/red_light_violation.htm#sthash.0VUKOOi7.dpuf </a:t>
            </a:r>
            <a:endParaRPr lang="en-US" b="0" dirty="0">
              <a:latin typeface="+mn-lt"/>
            </a:endParaRPr>
          </a:p>
        </p:txBody>
      </p:sp>
      <p:sp>
        <p:nvSpPr>
          <p:cNvPr id="4" name="Slide Number Placeholder 3"/>
          <p:cNvSpPr>
            <a:spLocks noGrp="1"/>
          </p:cNvSpPr>
          <p:nvPr>
            <p:ph type="sldNum" sz="quarter" idx="10"/>
          </p:nvPr>
        </p:nvSpPr>
        <p:spPr/>
        <p:txBody>
          <a:bodyPr/>
          <a:lstStyle/>
          <a:p>
            <a:pPr>
              <a:defRPr/>
            </a:pPr>
            <a:fld id="{D218E64E-9A33-4D5C-BAFD-FD3E918B2F20}" type="slidenum">
              <a:rPr lang="en-US" smtClean="0"/>
              <a:pPr>
                <a:defRPr/>
              </a:pPr>
              <a:t>32</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58347599"/>
      </p:ext>
    </p:extLst>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b="0" dirty="0" smtClean="0">
                <a:latin typeface="Arial" pitchFamily="84" charset="0"/>
                <a:ea typeface="ＭＳ Ｐゴシック" pitchFamily="84" charset="-128"/>
                <a:cs typeface="ＭＳ Ｐゴシック" pitchFamily="84" charset="-128"/>
              </a:rPr>
              <a:t>Eco-signal operations applications</a:t>
            </a:r>
            <a:r>
              <a:rPr lang="en-US" b="0" baseline="0" dirty="0" smtClean="0">
                <a:latin typeface="Arial" pitchFamily="84" charset="0"/>
                <a:ea typeface="ＭＳ Ｐゴシック" pitchFamily="84" charset="-128"/>
                <a:cs typeface="ＭＳ Ｐゴシック" pitchFamily="84" charset="-128"/>
              </a:rPr>
              <a:t> use </a:t>
            </a:r>
            <a:r>
              <a:rPr lang="en-US" dirty="0" smtClean="0"/>
              <a:t>connected vehicle technologies to decrease fuel consumption and emissions by reducing idling, the number of stops, unnecessary accelerations/decelerations, and improving traffic flow at signalized intersections.</a:t>
            </a:r>
          </a:p>
          <a:p>
            <a:endParaRPr lang="en-US" dirty="0" smtClean="0">
              <a:latin typeface="Arial" pitchFamily="84" charset="0"/>
              <a:ea typeface="ＭＳ Ｐゴシック" pitchFamily="84" charset="-128"/>
              <a:cs typeface="ＭＳ Ｐゴシック" pitchFamily="84" charset="-128"/>
            </a:endParaRPr>
          </a:p>
          <a:p>
            <a:pPr>
              <a:spcAft>
                <a:spcPts val="603"/>
              </a:spcAft>
            </a:pPr>
            <a:r>
              <a:rPr lang="en-US" dirty="0" smtClean="0"/>
              <a:t>These applications, located in a vehicle, collect SPaT and geographic information description messages using V2I communications and data from nearby vehicles using V2V communications. </a:t>
            </a:r>
          </a:p>
          <a:p>
            <a:pPr>
              <a:spcAft>
                <a:spcPts val="603"/>
              </a:spcAft>
            </a:pPr>
            <a:endParaRPr lang="en-US" dirty="0" smtClean="0"/>
          </a:p>
          <a:p>
            <a:pPr>
              <a:spcAft>
                <a:spcPts val="603"/>
              </a:spcAft>
            </a:pPr>
            <a:r>
              <a:rPr lang="en-US" dirty="0" smtClean="0"/>
              <a:t>Upon receiving these messages, the application performs calculations to determine the vehicle’s optimal speed to pass the next traffic signal on a green light or to decelerate to a stop in the most eco-friendly manner. </a:t>
            </a:r>
          </a:p>
          <a:p>
            <a:pPr>
              <a:spcAft>
                <a:spcPts val="603"/>
              </a:spcAft>
            </a:pPr>
            <a:endParaRPr lang="en-US" dirty="0" smtClean="0"/>
          </a:p>
          <a:p>
            <a:r>
              <a:rPr lang="en-US" dirty="0" smtClean="0"/>
              <a:t>This information is provided to the driver via a driver</a:t>
            </a:r>
            <a:r>
              <a:rPr lang="en-US" baseline="0" dirty="0" smtClean="0"/>
              <a:t> </a:t>
            </a:r>
            <a:r>
              <a:rPr lang="en-US" dirty="0" smtClean="0"/>
              <a:t>vehicle</a:t>
            </a:r>
            <a:r>
              <a:rPr lang="en-US" baseline="0" dirty="0" smtClean="0"/>
              <a:t> interface (</a:t>
            </a:r>
            <a:r>
              <a:rPr lang="en-US" dirty="0" smtClean="0"/>
              <a:t>DVI) or sent to longitudinal vehicle control capabilities in the vehicle to support partial automation. </a:t>
            </a:r>
            <a:endParaRPr lang="en-US" b="1" dirty="0" smtClean="0"/>
          </a:p>
          <a:p>
            <a:endParaRPr lang="en-US" b="1" dirty="0" smtClean="0">
              <a:latin typeface="Arial" pitchFamily="84" charset="0"/>
              <a:ea typeface="ＭＳ Ｐゴシック" pitchFamily="84" charset="-128"/>
              <a:cs typeface="ＭＳ Ｐゴシック" pitchFamily="84" charset="-128"/>
            </a:endParaRPr>
          </a:p>
          <a:p>
            <a:r>
              <a:rPr lang="en-US" b="0" dirty="0" smtClean="0">
                <a:latin typeface="Arial" pitchFamily="84" charset="0"/>
                <a:ea typeface="ＭＳ Ｐゴシック" pitchFamily="84" charset="-128"/>
                <a:cs typeface="ＭＳ Ｐゴシック" pitchFamily="84" charset="-128"/>
              </a:rPr>
              <a:t>Potential benefits for applications in this</a:t>
            </a:r>
            <a:r>
              <a:rPr lang="en-US" b="0" baseline="0" dirty="0" smtClean="0">
                <a:latin typeface="Arial" pitchFamily="84" charset="0"/>
                <a:ea typeface="ＭＳ Ｐゴシック" pitchFamily="84" charset="-128"/>
                <a:cs typeface="ＭＳ Ｐゴシック" pitchFamily="84" charset="-128"/>
              </a:rPr>
              <a:t> bundle include</a:t>
            </a:r>
            <a:r>
              <a:rPr lang="en-US" b="0" dirty="0" smtClean="0">
                <a:latin typeface="Arial" pitchFamily="84" charset="0"/>
                <a:ea typeface="ＭＳ Ｐゴシック" pitchFamily="84" charset="-128"/>
                <a:cs typeface="ＭＳ Ｐゴシック" pitchFamily="84" charset="-128"/>
              </a:rPr>
              <a:t>:</a:t>
            </a:r>
          </a:p>
          <a:p>
            <a:endParaRPr lang="en-US" b="0" dirty="0" smtClean="0">
              <a:latin typeface="Arial" pitchFamily="84" charset="0"/>
              <a:ea typeface="ＭＳ Ｐゴシック" pitchFamily="84" charset="-128"/>
              <a:cs typeface="ＭＳ Ｐゴシック" pitchFamily="84" charset="-128"/>
            </a:endParaRPr>
          </a:p>
          <a:p>
            <a:pPr marL="172297" indent="-172297">
              <a:buFont typeface="Arial" panose="020B0604020202020204" pitchFamily="34" charset="0"/>
              <a:buChar char="•"/>
            </a:pPr>
            <a:r>
              <a:rPr lang="en-US" dirty="0"/>
              <a:t>Eco-Approach and Departure at Signalized Intersections: Provides 5% to 10% fuel reduction benefits.</a:t>
            </a:r>
          </a:p>
          <a:p>
            <a:pPr marL="172297" indent="-172297">
              <a:buFont typeface="Arial" panose="020B0604020202020204" pitchFamily="34" charset="0"/>
              <a:buChar char="•"/>
            </a:pPr>
            <a:r>
              <a:rPr lang="en-US" dirty="0"/>
              <a:t>Eco-Traffic Signal Timing: Provides up to 5% improvement in fuel consumption and environmental measures at full connected vehicle penetration.</a:t>
            </a:r>
          </a:p>
          <a:p>
            <a:pPr marL="172297" indent="-172297">
              <a:buFont typeface="Arial" panose="020B0604020202020204" pitchFamily="34" charset="0"/>
              <a:buChar char="•"/>
            </a:pPr>
            <a:r>
              <a:rPr lang="en-US" dirty="0"/>
              <a:t>Eco-Traffic Signal Priority: Provides 2–4% fuel reduction benefits, resulting in approximately $650,000 savings per year for a transit or truck fleet of 1,000 vehicles.</a:t>
            </a:r>
          </a:p>
          <a:p>
            <a:pPr marL="172297" indent="-172297">
              <a:buFont typeface="Arial" panose="020B0604020202020204" pitchFamily="34" charset="0"/>
              <a:buChar char="•"/>
            </a:pPr>
            <a:r>
              <a:rPr lang="en-US" dirty="0"/>
              <a:t>Combined Modeling of the Eco-Signal Operations Applications: Resulted in a 9.6% reduction in fuel consumption.</a:t>
            </a:r>
            <a:endParaRPr lang="en-US" dirty="0">
              <a:solidFill>
                <a:srgbClr val="000000"/>
              </a:solidFill>
              <a:latin typeface="Calibri" pitchFamily="34" charset="0"/>
            </a:endParaRPr>
          </a:p>
        </p:txBody>
      </p:sp>
      <p:sp>
        <p:nvSpPr>
          <p:cNvPr id="4" name="Slide Number Placeholder 3"/>
          <p:cNvSpPr>
            <a:spLocks noGrp="1"/>
          </p:cNvSpPr>
          <p:nvPr>
            <p:ph type="sldNum" sz="quarter" idx="10"/>
          </p:nvPr>
        </p:nvSpPr>
        <p:spPr/>
        <p:txBody>
          <a:bodyPr/>
          <a:lstStyle/>
          <a:p>
            <a:fld id="{B4A922D3-FCA4-481E-A44A-4CBC67D2CFED}" type="slidenum">
              <a:rPr lang="en-US" smtClean="0">
                <a:solidFill>
                  <a:prstClr val="black"/>
                </a:solidFill>
              </a:rPr>
              <a:pPr/>
              <a:t>33</a:t>
            </a:fld>
            <a:endParaRPr lang="en-US" dirty="0">
              <a:solidFill>
                <a:prstClr val="black"/>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38113454"/>
      </p:ext>
    </p:extLst>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B34114F1-9208-43E0-B05B-58D481B27951}" type="slidenum">
              <a:rPr lang="en-US" smtClean="0"/>
              <a:pPr/>
              <a:t>34</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514075317"/>
      </p:ext>
    </p:extLst>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B34114F1-9208-43E0-B05B-58D481B27951}" type="slidenum">
              <a:rPr lang="en-US" smtClean="0"/>
              <a:pPr/>
              <a:t>35</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9236828"/>
      </p:ext>
    </p:extLst>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B34114F1-9208-43E0-B05B-58D481B27951}" type="slidenum">
              <a:rPr lang="en-US" smtClean="0"/>
              <a:pPr/>
              <a:t>36</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38858146"/>
      </p:ext>
    </p:extLst>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B34114F1-9208-43E0-B05B-58D481B27951}" type="slidenum">
              <a:rPr lang="en-US" smtClean="0"/>
              <a:pPr/>
              <a:t>37</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40037748"/>
      </p:ext>
    </p:extLst>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B34114F1-9208-43E0-B05B-58D481B27951}" type="slidenum">
              <a:rPr lang="en-US" smtClean="0"/>
              <a:pPr/>
              <a:t>4</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445144905"/>
      </p:ext>
    </p:extLst>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B34114F1-9208-43E0-B05B-58D481B27951}" type="slidenum">
              <a:rPr lang="en-US" smtClean="0"/>
              <a:pPr/>
              <a:t>5</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445144905"/>
      </p:ext>
    </p:extLst>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B34114F1-9208-43E0-B05B-58D481B27951}" type="slidenum">
              <a:rPr lang="en-US" smtClean="0"/>
              <a:pPr/>
              <a:t>6</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445144905"/>
      </p:ext>
    </p:extLst>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B34114F1-9208-43E0-B05B-58D481B27951}" type="slidenum">
              <a:rPr lang="en-US" smtClean="0"/>
              <a:pPr/>
              <a:t>7</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587784400"/>
      </p:ext>
    </p:extLst>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B34114F1-9208-43E0-B05B-58D481B27951}" type="slidenum">
              <a:rPr lang="en-US" smtClean="0"/>
              <a:pPr/>
              <a:t>8</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38858146"/>
      </p:ext>
    </p:extLst>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B34114F1-9208-43E0-B05B-58D481B27951}" type="slidenum">
              <a:rPr lang="en-US" smtClean="0"/>
              <a:pPr/>
              <a:t>9</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91646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11" name="Rectangle 10"/>
          <p:cNvSpPr/>
          <p:nvPr userDrawn="1"/>
        </p:nvSpPr>
        <p:spPr>
          <a:xfrm>
            <a:off x="0" y="0"/>
            <a:ext cx="12192000" cy="6048000"/>
          </a:xfrm>
          <a:prstGeom prst="rect">
            <a:avLst/>
          </a:prstGeom>
          <a:blipFill dpi="0" rotWithShape="1">
            <a:blip r:embed="rId2">
              <a:alphaModFix amt="4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24000" y="1615637"/>
            <a:ext cx="9144000" cy="1894325"/>
          </a:xfrm>
        </p:spPr>
        <p:txBody>
          <a:bodyPr anchor="b"/>
          <a:lstStyle>
            <a:lvl1pPr algn="ctr">
              <a:defRPr sz="6000" b="1"/>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A20FACC1-02F1-437A-8A6E-2854C0630C41}" type="datetime1">
              <a:rPr lang="en-US" smtClean="0"/>
              <a:pPr/>
              <a:t>2/4/17</a:t>
            </a:fld>
            <a:endParaRPr lang="en-US" dirty="0"/>
          </a:p>
        </p:txBody>
      </p:sp>
      <p:sp>
        <p:nvSpPr>
          <p:cNvPr id="5" name="Footer Placeholder 4"/>
          <p:cNvSpPr>
            <a:spLocks noGrp="1"/>
          </p:cNvSpPr>
          <p:nvPr>
            <p:ph type="ftr" sz="quarter" idx="11"/>
          </p:nvPr>
        </p:nvSpPr>
        <p:spPr>
          <a:xfrm>
            <a:off x="3545305" y="6354637"/>
            <a:ext cx="4114800" cy="365125"/>
          </a:xfrm>
          <a:prstGeom prst="rect">
            <a:avLst/>
          </a:prstGeom>
        </p:spPr>
        <p:txBody>
          <a:bodyPr/>
          <a:lstStyle/>
          <a:p>
            <a:r>
              <a:rPr lang="en-US" smtClean="0"/>
              <a:t>FHWA Automated Vehicle Vision Initiative</a:t>
            </a:r>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8756855-A245-416B-8280-E674E35D2C7A}" type="slidenum">
              <a:rPr lang="en-US" smtClean="0"/>
              <a:pPr/>
              <a:t>‹#›</a:t>
            </a:fld>
            <a:endParaRPr lang="en-US" dirty="0"/>
          </a:p>
        </p:txBody>
      </p:sp>
      <p:sp>
        <p:nvSpPr>
          <p:cNvPr id="7" name="Rectangle 6"/>
          <p:cNvSpPr/>
          <p:nvPr userDrawn="1"/>
        </p:nvSpPr>
        <p:spPr>
          <a:xfrm>
            <a:off x="0" y="6048000"/>
            <a:ext cx="12192000" cy="81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cxnSp>
        <p:nvCxnSpPr>
          <p:cNvPr id="8" name="Straight Connector 7"/>
          <p:cNvCxnSpPr/>
          <p:nvPr userDrawn="1"/>
        </p:nvCxnSpPr>
        <p:spPr>
          <a:xfrm>
            <a:off x="1228800" y="1562400"/>
            <a:ext cx="10048800" cy="144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1228800" y="3548800"/>
            <a:ext cx="10048800" cy="144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838200" y="6143077"/>
            <a:ext cx="1756610" cy="626524"/>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2618868"/>
      </p:ext>
    </p:extLst>
  </p:cSld>
  <p:clrMapOvr>
    <a:masterClrMapping/>
  </p:clrMapOvr>
  <p:timing>
    <p:tnLst>
      <p:par>
        <p:cTn id="1" dur="indefinite" restart="never" nodeType="tmRoot"/>
      </p:par>
    </p:tnLst>
  </p:timing>
  <p:extLst mod="1">
    <p:ext uri="{DCECCB84-F9BA-43D5-87BE-67443E8EF086}">
      <p15:sldGuideLst xmlns:mc="http://schemas.openxmlformats.org/markup-compatibility/2006" xmlns:mv="urn:schemas-microsoft-com:mac:vml" xmlns:p15="http://schemas.microsoft.com/office/powerpoint/2012/main" xmlns="" xmlns:p="http://schemas.openxmlformats.org/presentationml/2006/main" xmlns:r="http://schemas.openxmlformats.org/officeDocument/2006/relationships" xmlns:a="http://schemas.openxmlformats.org/drawingml/2006/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Rectangle 12"/>
          <p:cNvSpPr/>
          <p:nvPr userDrawn="1"/>
        </p:nvSpPr>
        <p:spPr>
          <a:xfrm>
            <a:off x="10471484" y="0"/>
            <a:ext cx="882316" cy="1331495"/>
          </a:xfrm>
          <a:prstGeom prst="rect">
            <a:avLst/>
          </a:prstGeom>
          <a:solidFill>
            <a:schemeClr val="accent1"/>
          </a:solidFill>
          <a:ln>
            <a:noFill/>
          </a:ln>
          <a:effectLst>
            <a:outerShdw blurRad="127000" dist="762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p:cNvSpPr txBox="1">
            <a:spLocks/>
          </p:cNvSpPr>
          <p:nvPr userDrawn="1"/>
        </p:nvSpPr>
        <p:spPr>
          <a:xfrm>
            <a:off x="10606839" y="365760"/>
            <a:ext cx="611605" cy="613276"/>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14E9795-687E-408A-9A90-63EF9B7B34D0}" type="slidenum">
              <a:rPr lang="en-US" sz="2800" smtClean="0"/>
              <a:pPr algn="ctr"/>
              <a:t>‹#›</a:t>
            </a:fld>
            <a:endParaRPr lang="en-US" sz="2800" dirty="0"/>
          </a:p>
        </p:txBody>
      </p:sp>
      <p:sp>
        <p:nvSpPr>
          <p:cNvPr id="9" name="Date Placeholder 3"/>
          <p:cNvSpPr>
            <a:spLocks noGrp="1"/>
          </p:cNvSpPr>
          <p:nvPr>
            <p:ph type="dt" sz="half" idx="10"/>
          </p:nvPr>
        </p:nvSpPr>
        <p:spPr>
          <a:xfrm>
            <a:off x="8610600" y="6356350"/>
            <a:ext cx="2743200" cy="365125"/>
          </a:xfrm>
          <a:prstGeom prst="rect">
            <a:avLst/>
          </a:prstGeom>
        </p:spPr>
        <p:txBody>
          <a:bodyPr vert="horz" lIns="91440" tIns="45720" rIns="91440" bIns="45720" rtlCol="0" anchor="ctr"/>
          <a:lstStyle>
            <a:lvl1pPr algn="r">
              <a:defRPr sz="1200" b="1">
                <a:solidFill>
                  <a:schemeClr val="tx1"/>
                </a:solidFill>
              </a:defRPr>
            </a:lvl1pPr>
          </a:lstStyle>
          <a:p>
            <a:r>
              <a:rPr lang="en-US" dirty="0" smtClean="0"/>
              <a:t>2/4/2017</a:t>
            </a:r>
            <a:endParaRPr lang="en-US" dirty="0"/>
          </a:p>
        </p:txBody>
      </p:sp>
      <p:sp>
        <p:nvSpPr>
          <p:cNvPr id="8" name="Footer Placeholder 4"/>
          <p:cNvSpPr>
            <a:spLocks noGrp="1"/>
          </p:cNvSpPr>
          <p:nvPr>
            <p:ph type="ftr" sz="quarter" idx="3"/>
          </p:nvPr>
        </p:nvSpPr>
        <p:spPr>
          <a:xfrm>
            <a:off x="3721608" y="6354637"/>
            <a:ext cx="4741818" cy="365125"/>
          </a:xfrm>
          <a:prstGeom prst="rect">
            <a:avLst/>
          </a:prstGeom>
        </p:spPr>
        <p:txBody>
          <a:bodyPr vert="horz" lIns="91440" tIns="45720" rIns="91440" bIns="45720" rtlCol="0" anchor="ctr"/>
          <a:lstStyle>
            <a:lvl1pPr algn="ctr">
              <a:defRPr sz="1200" b="1">
                <a:solidFill>
                  <a:schemeClr val="tx1"/>
                </a:solidFill>
              </a:defRPr>
            </a:lvl1pPr>
          </a:lstStyle>
          <a:p>
            <a:r>
              <a:rPr lang="en-US" dirty="0" smtClean="0"/>
              <a:t>Artificial Intelligence for Connected and Automated  Vehicles Workshop</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12721775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Rectangle 12"/>
          <p:cNvSpPr/>
          <p:nvPr userDrawn="1"/>
        </p:nvSpPr>
        <p:spPr>
          <a:xfrm>
            <a:off x="10471484" y="0"/>
            <a:ext cx="882316" cy="1331495"/>
          </a:xfrm>
          <a:prstGeom prst="rect">
            <a:avLst/>
          </a:prstGeom>
          <a:solidFill>
            <a:schemeClr val="accent1"/>
          </a:solidFill>
          <a:ln>
            <a:noFill/>
          </a:ln>
          <a:effectLst>
            <a:outerShdw blurRad="127000" dist="762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p:cNvSpPr txBox="1">
            <a:spLocks/>
          </p:cNvSpPr>
          <p:nvPr userDrawn="1"/>
        </p:nvSpPr>
        <p:spPr>
          <a:xfrm>
            <a:off x="10606839" y="365760"/>
            <a:ext cx="611605" cy="613276"/>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14E9795-687E-408A-9A90-63EF9B7B34D0}" type="slidenum">
              <a:rPr lang="en-US" sz="2800" smtClean="0"/>
              <a:pPr algn="ctr"/>
              <a:t>‹#›</a:t>
            </a:fld>
            <a:endParaRPr lang="en-US" sz="2800" dirty="0"/>
          </a:p>
        </p:txBody>
      </p:sp>
      <p:sp>
        <p:nvSpPr>
          <p:cNvPr id="9" name="Date Placeholder 3"/>
          <p:cNvSpPr>
            <a:spLocks noGrp="1"/>
          </p:cNvSpPr>
          <p:nvPr>
            <p:ph type="dt" sz="half" idx="10"/>
          </p:nvPr>
        </p:nvSpPr>
        <p:spPr>
          <a:xfrm>
            <a:off x="8610600" y="6356350"/>
            <a:ext cx="2743200" cy="365125"/>
          </a:xfrm>
          <a:prstGeom prst="rect">
            <a:avLst/>
          </a:prstGeom>
        </p:spPr>
        <p:txBody>
          <a:bodyPr vert="horz" lIns="91440" tIns="45720" rIns="91440" bIns="45720" rtlCol="0" anchor="ctr"/>
          <a:lstStyle>
            <a:lvl1pPr algn="r">
              <a:defRPr sz="1200" b="1">
                <a:solidFill>
                  <a:schemeClr val="tx1"/>
                </a:solidFill>
              </a:defRPr>
            </a:lvl1pPr>
          </a:lstStyle>
          <a:p>
            <a:r>
              <a:rPr lang="en-US" dirty="0" smtClean="0"/>
              <a:t>2/4/2017</a:t>
            </a:r>
            <a:endParaRPr lang="en-US" dirty="0"/>
          </a:p>
        </p:txBody>
      </p:sp>
      <p:sp>
        <p:nvSpPr>
          <p:cNvPr id="8" name="Footer Placeholder 4"/>
          <p:cNvSpPr>
            <a:spLocks noGrp="1"/>
          </p:cNvSpPr>
          <p:nvPr>
            <p:ph type="ftr" sz="quarter" idx="3"/>
          </p:nvPr>
        </p:nvSpPr>
        <p:spPr>
          <a:xfrm>
            <a:off x="3721608" y="6354637"/>
            <a:ext cx="4741818" cy="365125"/>
          </a:xfrm>
          <a:prstGeom prst="rect">
            <a:avLst/>
          </a:prstGeom>
        </p:spPr>
        <p:txBody>
          <a:bodyPr vert="horz" lIns="91440" tIns="45720" rIns="91440" bIns="45720" rtlCol="0" anchor="ctr"/>
          <a:lstStyle>
            <a:lvl1pPr algn="ctr">
              <a:defRPr sz="1200" b="1">
                <a:solidFill>
                  <a:schemeClr val="tx1"/>
                </a:solidFill>
              </a:defRPr>
            </a:lvl1pPr>
          </a:lstStyle>
          <a:p>
            <a:r>
              <a:rPr lang="en-US" dirty="0" smtClean="0"/>
              <a:t>Artificial Intelligence for Connected and Automated  Vehicles Workshop</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7338227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0" y="6048000"/>
            <a:ext cx="12192000" cy="81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Rectangle 8"/>
          <p:cNvSpPr/>
          <p:nvPr userDrawn="1"/>
        </p:nvSpPr>
        <p:spPr>
          <a:xfrm>
            <a:off x="10471484" y="0"/>
            <a:ext cx="882316" cy="1331495"/>
          </a:xfrm>
          <a:prstGeom prst="rect">
            <a:avLst/>
          </a:prstGeom>
          <a:solidFill>
            <a:schemeClr val="accent1"/>
          </a:solidFill>
          <a:ln>
            <a:noFill/>
          </a:ln>
          <a:effectLst>
            <a:outerShdw blurRad="127000" dist="762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p:cNvSpPr txBox="1">
            <a:spLocks/>
          </p:cNvSpPr>
          <p:nvPr userDrawn="1"/>
        </p:nvSpPr>
        <p:spPr>
          <a:xfrm>
            <a:off x="10606839" y="365760"/>
            <a:ext cx="611605" cy="613276"/>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14E9795-687E-408A-9A90-63EF9B7B34D0}" type="slidenum">
              <a:rPr lang="en-US" sz="2800" smtClean="0"/>
              <a:pPr algn="ctr"/>
              <a:t>‹#›</a:t>
            </a:fld>
            <a:endParaRPr lang="en-US" sz="2800" dirty="0"/>
          </a:p>
        </p:txBody>
      </p:sp>
      <p:sp>
        <p:nvSpPr>
          <p:cNvPr id="11" name="Date Placeholder 3"/>
          <p:cNvSpPr>
            <a:spLocks noGrp="1"/>
          </p:cNvSpPr>
          <p:nvPr>
            <p:ph type="dt" sz="half" idx="2"/>
          </p:nvPr>
        </p:nvSpPr>
        <p:spPr>
          <a:xfrm>
            <a:off x="8610600" y="6356350"/>
            <a:ext cx="2743200" cy="365125"/>
          </a:xfrm>
          <a:prstGeom prst="rect">
            <a:avLst/>
          </a:prstGeom>
        </p:spPr>
        <p:txBody>
          <a:bodyPr vert="horz" lIns="91440" tIns="45720" rIns="91440" bIns="45720" rtlCol="0" anchor="ctr"/>
          <a:lstStyle>
            <a:lvl1pPr algn="r">
              <a:defRPr sz="1200" b="1">
                <a:solidFill>
                  <a:schemeClr val="tx1"/>
                </a:solidFill>
              </a:defRPr>
            </a:lvl1pPr>
          </a:lstStyle>
          <a:p>
            <a:r>
              <a:rPr lang="en-US" dirty="0" smtClean="0"/>
              <a:t>2/4/2017</a:t>
            </a:r>
            <a:endParaRPr lang="en-US" dirty="0"/>
          </a:p>
        </p:txBody>
      </p:sp>
      <p:sp>
        <p:nvSpPr>
          <p:cNvPr id="12" name="Footer Placeholder 4"/>
          <p:cNvSpPr>
            <a:spLocks noGrp="1"/>
          </p:cNvSpPr>
          <p:nvPr>
            <p:ph type="ftr" sz="quarter" idx="3"/>
          </p:nvPr>
        </p:nvSpPr>
        <p:spPr>
          <a:xfrm>
            <a:off x="3725091" y="6354637"/>
            <a:ext cx="4741818" cy="365125"/>
          </a:xfrm>
          <a:prstGeom prst="rect">
            <a:avLst/>
          </a:prstGeom>
        </p:spPr>
        <p:txBody>
          <a:bodyPr vert="horz" lIns="91440" tIns="45720" rIns="91440" bIns="45720" rtlCol="0" anchor="ctr"/>
          <a:lstStyle>
            <a:lvl1pPr algn="ctr">
              <a:defRPr sz="1200" b="1">
                <a:solidFill>
                  <a:schemeClr val="tx1"/>
                </a:solidFill>
              </a:defRPr>
            </a:lvl1pPr>
          </a:lstStyle>
          <a:p>
            <a:r>
              <a:rPr lang="en-US" dirty="0" smtClean="0"/>
              <a:t>Artificial Intelligence for Connected and Automated  Vehicles Workshop</a:t>
            </a:r>
            <a:endParaRPr lang="en-US" dirty="0"/>
          </a:p>
        </p:txBody>
      </p:sp>
      <p:pic>
        <p:nvPicPr>
          <p:cNvPr id="14" name="Picture 13"/>
          <p:cNvPicPr>
            <a:picLocks noChangeAspect="1"/>
          </p:cNvPicPr>
          <p:nvPr userDrawn="1"/>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838200" y="6143077"/>
            <a:ext cx="1756610" cy="626524"/>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50173247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3" name="Rectangle 12"/>
          <p:cNvSpPr/>
          <p:nvPr userDrawn="1"/>
        </p:nvSpPr>
        <p:spPr>
          <a:xfrm>
            <a:off x="10471484" y="0"/>
            <a:ext cx="882316" cy="1331495"/>
          </a:xfrm>
          <a:prstGeom prst="rect">
            <a:avLst/>
          </a:prstGeom>
          <a:solidFill>
            <a:schemeClr val="accent1"/>
          </a:solidFill>
          <a:ln>
            <a:noFill/>
          </a:ln>
          <a:effectLst>
            <a:outerShdw blurRad="127000" dist="762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5"/>
          <p:cNvSpPr txBox="1">
            <a:spLocks/>
          </p:cNvSpPr>
          <p:nvPr userDrawn="1"/>
        </p:nvSpPr>
        <p:spPr>
          <a:xfrm>
            <a:off x="10606839" y="365760"/>
            <a:ext cx="611605" cy="613276"/>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14E9795-687E-408A-9A90-63EF9B7B34D0}" type="slidenum">
              <a:rPr lang="en-US" sz="2800" smtClean="0"/>
              <a:pPr algn="ctr"/>
              <a:t>‹#›</a:t>
            </a:fld>
            <a:endParaRPr lang="en-US" sz="2800" dirty="0"/>
          </a:p>
        </p:txBody>
      </p:sp>
      <p:sp>
        <p:nvSpPr>
          <p:cNvPr id="9" name="Date Placeholder 3"/>
          <p:cNvSpPr>
            <a:spLocks noGrp="1"/>
          </p:cNvSpPr>
          <p:nvPr>
            <p:ph type="dt" sz="half" idx="2"/>
          </p:nvPr>
        </p:nvSpPr>
        <p:spPr>
          <a:xfrm>
            <a:off x="8610600" y="6356350"/>
            <a:ext cx="2743200" cy="365125"/>
          </a:xfrm>
          <a:prstGeom prst="rect">
            <a:avLst/>
          </a:prstGeom>
        </p:spPr>
        <p:txBody>
          <a:bodyPr vert="horz" lIns="91440" tIns="45720" rIns="91440" bIns="45720" rtlCol="0" anchor="ctr"/>
          <a:lstStyle>
            <a:lvl1pPr algn="r">
              <a:defRPr sz="1200" b="1">
                <a:solidFill>
                  <a:schemeClr val="tx1"/>
                </a:solidFill>
              </a:defRPr>
            </a:lvl1pPr>
          </a:lstStyle>
          <a:p>
            <a:r>
              <a:rPr lang="en-US" dirty="0" smtClean="0"/>
              <a:t>2/4/2017</a:t>
            </a:r>
            <a:endParaRPr lang="en-US" dirty="0"/>
          </a:p>
        </p:txBody>
      </p:sp>
      <p:cxnSp>
        <p:nvCxnSpPr>
          <p:cNvPr id="14" name="Straight Connector 13"/>
          <p:cNvCxnSpPr/>
          <p:nvPr userDrawn="1"/>
        </p:nvCxnSpPr>
        <p:spPr>
          <a:xfrm>
            <a:off x="831850" y="4410998"/>
            <a:ext cx="10048800" cy="1584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Footer Placeholder 4"/>
          <p:cNvSpPr>
            <a:spLocks noGrp="1"/>
          </p:cNvSpPr>
          <p:nvPr>
            <p:ph type="ftr" sz="quarter" idx="3"/>
          </p:nvPr>
        </p:nvSpPr>
        <p:spPr>
          <a:xfrm>
            <a:off x="3721608" y="6354637"/>
            <a:ext cx="4741818" cy="365125"/>
          </a:xfrm>
          <a:prstGeom prst="rect">
            <a:avLst/>
          </a:prstGeom>
        </p:spPr>
        <p:txBody>
          <a:bodyPr vert="horz" lIns="91440" tIns="45720" rIns="91440" bIns="45720" rtlCol="0" anchor="ctr"/>
          <a:lstStyle>
            <a:lvl1pPr algn="ctr">
              <a:defRPr sz="1200" b="1">
                <a:solidFill>
                  <a:schemeClr val="tx1"/>
                </a:solidFill>
              </a:defRPr>
            </a:lvl1pPr>
          </a:lstStyle>
          <a:p>
            <a:r>
              <a:rPr lang="en-US" dirty="0" smtClean="0"/>
              <a:t>Artificial Intelligence for Connected and Automated  Vehicles Workshop</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9847958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Rectangle 13"/>
          <p:cNvSpPr/>
          <p:nvPr userDrawn="1"/>
        </p:nvSpPr>
        <p:spPr>
          <a:xfrm>
            <a:off x="10471484" y="0"/>
            <a:ext cx="882316" cy="1331495"/>
          </a:xfrm>
          <a:prstGeom prst="rect">
            <a:avLst/>
          </a:prstGeom>
          <a:solidFill>
            <a:schemeClr val="accent1"/>
          </a:solidFill>
          <a:ln>
            <a:noFill/>
          </a:ln>
          <a:effectLst>
            <a:outerShdw blurRad="127000" dist="762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5"/>
          <p:cNvSpPr txBox="1">
            <a:spLocks/>
          </p:cNvSpPr>
          <p:nvPr userDrawn="1"/>
        </p:nvSpPr>
        <p:spPr>
          <a:xfrm>
            <a:off x="10606839" y="365760"/>
            <a:ext cx="611605" cy="613276"/>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14E9795-687E-408A-9A90-63EF9B7B34D0}" type="slidenum">
              <a:rPr lang="en-US" sz="2800" smtClean="0"/>
              <a:pPr algn="ctr"/>
              <a:t>‹#›</a:t>
            </a:fld>
            <a:endParaRPr lang="en-US" sz="2800" dirty="0"/>
          </a:p>
        </p:txBody>
      </p:sp>
      <p:sp>
        <p:nvSpPr>
          <p:cNvPr id="10" name="Date Placeholder 3"/>
          <p:cNvSpPr>
            <a:spLocks noGrp="1"/>
          </p:cNvSpPr>
          <p:nvPr>
            <p:ph type="dt" sz="half" idx="10"/>
          </p:nvPr>
        </p:nvSpPr>
        <p:spPr>
          <a:xfrm>
            <a:off x="8610600" y="6356350"/>
            <a:ext cx="2743200" cy="365125"/>
          </a:xfrm>
          <a:prstGeom prst="rect">
            <a:avLst/>
          </a:prstGeom>
        </p:spPr>
        <p:txBody>
          <a:bodyPr vert="horz" lIns="91440" tIns="45720" rIns="91440" bIns="45720" rtlCol="0" anchor="ctr"/>
          <a:lstStyle>
            <a:lvl1pPr algn="r">
              <a:defRPr sz="1200" b="1">
                <a:solidFill>
                  <a:schemeClr val="tx1"/>
                </a:solidFill>
              </a:defRPr>
            </a:lvl1pPr>
          </a:lstStyle>
          <a:p>
            <a:r>
              <a:rPr lang="en-US" dirty="0" smtClean="0"/>
              <a:t>2/4/2017</a:t>
            </a:r>
            <a:endParaRPr lang="en-US" dirty="0"/>
          </a:p>
        </p:txBody>
      </p:sp>
      <p:sp>
        <p:nvSpPr>
          <p:cNvPr id="9" name="Footer Placeholder 4"/>
          <p:cNvSpPr>
            <a:spLocks noGrp="1"/>
          </p:cNvSpPr>
          <p:nvPr>
            <p:ph type="ftr" sz="quarter" idx="3"/>
          </p:nvPr>
        </p:nvSpPr>
        <p:spPr>
          <a:xfrm>
            <a:off x="3722913" y="6354637"/>
            <a:ext cx="4741818" cy="365125"/>
          </a:xfrm>
          <a:prstGeom prst="rect">
            <a:avLst/>
          </a:prstGeom>
        </p:spPr>
        <p:txBody>
          <a:bodyPr vert="horz" lIns="91440" tIns="45720" rIns="91440" bIns="45720" rtlCol="0" anchor="ctr"/>
          <a:lstStyle>
            <a:lvl1pPr algn="ctr">
              <a:defRPr sz="1200" b="1">
                <a:solidFill>
                  <a:schemeClr val="tx1"/>
                </a:solidFill>
              </a:defRPr>
            </a:lvl1pPr>
          </a:lstStyle>
          <a:p>
            <a:r>
              <a:rPr lang="en-US" dirty="0" smtClean="0"/>
              <a:t>Artificial Intelligence for Connected and Automated  Vehicles Workshop</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0708152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22960" y="228600"/>
            <a:ext cx="10515600" cy="91440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Rectangle 15"/>
          <p:cNvSpPr/>
          <p:nvPr userDrawn="1"/>
        </p:nvSpPr>
        <p:spPr>
          <a:xfrm>
            <a:off x="10471484" y="0"/>
            <a:ext cx="882316" cy="1331495"/>
          </a:xfrm>
          <a:prstGeom prst="rect">
            <a:avLst/>
          </a:prstGeom>
          <a:solidFill>
            <a:schemeClr val="accent1"/>
          </a:solidFill>
          <a:ln>
            <a:noFill/>
          </a:ln>
          <a:effectLst>
            <a:outerShdw blurRad="127000" dist="762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5"/>
          <p:cNvSpPr txBox="1">
            <a:spLocks/>
          </p:cNvSpPr>
          <p:nvPr userDrawn="1"/>
        </p:nvSpPr>
        <p:spPr>
          <a:xfrm>
            <a:off x="10606839" y="365760"/>
            <a:ext cx="611605" cy="613276"/>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14E9795-687E-408A-9A90-63EF9B7B34D0}" type="slidenum">
              <a:rPr lang="en-US" sz="2800" smtClean="0"/>
              <a:pPr algn="ctr"/>
              <a:t>‹#›</a:t>
            </a:fld>
            <a:endParaRPr lang="en-US" sz="2800" dirty="0"/>
          </a:p>
        </p:txBody>
      </p:sp>
      <p:sp>
        <p:nvSpPr>
          <p:cNvPr id="12" name="Date Placeholder 3"/>
          <p:cNvSpPr>
            <a:spLocks noGrp="1"/>
          </p:cNvSpPr>
          <p:nvPr>
            <p:ph type="dt" sz="half" idx="10"/>
          </p:nvPr>
        </p:nvSpPr>
        <p:spPr>
          <a:xfrm>
            <a:off x="8610600" y="6356350"/>
            <a:ext cx="2743200" cy="365125"/>
          </a:xfrm>
          <a:prstGeom prst="rect">
            <a:avLst/>
          </a:prstGeom>
        </p:spPr>
        <p:txBody>
          <a:bodyPr vert="horz" lIns="91440" tIns="45720" rIns="91440" bIns="45720" rtlCol="0" anchor="ctr"/>
          <a:lstStyle>
            <a:lvl1pPr algn="r">
              <a:defRPr sz="1200" b="1">
                <a:solidFill>
                  <a:schemeClr val="tx1"/>
                </a:solidFill>
              </a:defRPr>
            </a:lvl1pPr>
          </a:lstStyle>
          <a:p>
            <a:r>
              <a:rPr lang="en-US" dirty="0" smtClean="0"/>
              <a:t>2/4/2017</a:t>
            </a:r>
            <a:endParaRPr lang="en-US" dirty="0"/>
          </a:p>
        </p:txBody>
      </p:sp>
      <p:sp>
        <p:nvSpPr>
          <p:cNvPr id="11" name="Footer Placeholder 4"/>
          <p:cNvSpPr>
            <a:spLocks noGrp="1"/>
          </p:cNvSpPr>
          <p:nvPr>
            <p:ph type="ftr" sz="quarter" idx="11"/>
          </p:nvPr>
        </p:nvSpPr>
        <p:spPr>
          <a:xfrm>
            <a:off x="3722914" y="6354637"/>
            <a:ext cx="4741818" cy="365125"/>
          </a:xfrm>
          <a:prstGeom prst="rect">
            <a:avLst/>
          </a:prstGeom>
        </p:spPr>
        <p:txBody>
          <a:bodyPr vert="horz" lIns="91440" tIns="45720" rIns="91440" bIns="45720" rtlCol="0" anchor="ctr"/>
          <a:lstStyle>
            <a:lvl1pPr algn="ctr">
              <a:defRPr sz="1200" b="1">
                <a:solidFill>
                  <a:schemeClr val="tx1"/>
                </a:solidFill>
              </a:defRPr>
            </a:lvl1pPr>
          </a:lstStyle>
          <a:p>
            <a:r>
              <a:rPr lang="en-US" dirty="0" smtClean="0"/>
              <a:t>Artificial Intelligence for Connected and Automated  Vehicles Workshop</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6567208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2" name="Rectangle 11"/>
          <p:cNvSpPr/>
          <p:nvPr userDrawn="1"/>
        </p:nvSpPr>
        <p:spPr>
          <a:xfrm>
            <a:off x="10471484" y="0"/>
            <a:ext cx="882316" cy="1331495"/>
          </a:xfrm>
          <a:prstGeom prst="rect">
            <a:avLst/>
          </a:prstGeom>
          <a:solidFill>
            <a:schemeClr val="accent1"/>
          </a:solidFill>
          <a:ln>
            <a:noFill/>
          </a:ln>
          <a:effectLst>
            <a:outerShdw blurRad="127000" dist="762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5"/>
          <p:cNvSpPr txBox="1">
            <a:spLocks/>
          </p:cNvSpPr>
          <p:nvPr userDrawn="1"/>
        </p:nvSpPr>
        <p:spPr>
          <a:xfrm>
            <a:off x="10606839" y="365760"/>
            <a:ext cx="611605" cy="613276"/>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14E9795-687E-408A-9A90-63EF9B7B34D0}" type="slidenum">
              <a:rPr lang="en-US" sz="2800" smtClean="0"/>
              <a:pPr algn="ctr"/>
              <a:t>‹#›</a:t>
            </a:fld>
            <a:endParaRPr lang="en-US" sz="2800" dirty="0"/>
          </a:p>
        </p:txBody>
      </p:sp>
      <p:sp>
        <p:nvSpPr>
          <p:cNvPr id="8" name="Date Placeholder 3"/>
          <p:cNvSpPr>
            <a:spLocks noGrp="1"/>
          </p:cNvSpPr>
          <p:nvPr>
            <p:ph type="dt" sz="half" idx="10"/>
          </p:nvPr>
        </p:nvSpPr>
        <p:spPr>
          <a:xfrm>
            <a:off x="8610600" y="6356350"/>
            <a:ext cx="2743200" cy="365125"/>
          </a:xfrm>
          <a:prstGeom prst="rect">
            <a:avLst/>
          </a:prstGeom>
        </p:spPr>
        <p:txBody>
          <a:bodyPr vert="horz" lIns="91440" tIns="45720" rIns="91440" bIns="45720" rtlCol="0" anchor="ctr"/>
          <a:lstStyle>
            <a:lvl1pPr algn="r">
              <a:defRPr sz="1200" b="1">
                <a:solidFill>
                  <a:schemeClr val="tx1"/>
                </a:solidFill>
              </a:defRPr>
            </a:lvl1pPr>
          </a:lstStyle>
          <a:p>
            <a:r>
              <a:rPr lang="en-US" dirty="0" smtClean="0"/>
              <a:t>2/4/2017</a:t>
            </a:r>
            <a:endParaRPr lang="en-US" dirty="0"/>
          </a:p>
        </p:txBody>
      </p:sp>
      <p:sp>
        <p:nvSpPr>
          <p:cNvPr id="7" name="Footer Placeholder 4"/>
          <p:cNvSpPr>
            <a:spLocks noGrp="1"/>
          </p:cNvSpPr>
          <p:nvPr>
            <p:ph type="ftr" sz="quarter" idx="3"/>
          </p:nvPr>
        </p:nvSpPr>
        <p:spPr>
          <a:xfrm>
            <a:off x="3721608" y="6354637"/>
            <a:ext cx="4741818" cy="365125"/>
          </a:xfrm>
          <a:prstGeom prst="rect">
            <a:avLst/>
          </a:prstGeom>
        </p:spPr>
        <p:txBody>
          <a:bodyPr vert="horz" lIns="91440" tIns="45720" rIns="91440" bIns="45720" rtlCol="0" anchor="ctr"/>
          <a:lstStyle>
            <a:lvl1pPr algn="ctr">
              <a:defRPr sz="1200" b="1">
                <a:solidFill>
                  <a:schemeClr val="tx1"/>
                </a:solidFill>
              </a:defRPr>
            </a:lvl1pPr>
          </a:lstStyle>
          <a:p>
            <a:r>
              <a:rPr lang="en-US" dirty="0" smtClean="0"/>
              <a:t>Artificial Intelligence for Connected and Automated  Vehicles Workshop</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7267264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11" name="Rectangle 10"/>
          <p:cNvSpPr/>
          <p:nvPr userDrawn="1"/>
        </p:nvSpPr>
        <p:spPr>
          <a:xfrm>
            <a:off x="10471484" y="0"/>
            <a:ext cx="882316" cy="1331495"/>
          </a:xfrm>
          <a:prstGeom prst="rect">
            <a:avLst/>
          </a:prstGeom>
          <a:solidFill>
            <a:schemeClr val="accent1"/>
          </a:solidFill>
          <a:ln>
            <a:noFill/>
          </a:ln>
          <a:effectLst>
            <a:outerShdw blurRad="127000" dist="762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5"/>
          <p:cNvSpPr txBox="1">
            <a:spLocks/>
          </p:cNvSpPr>
          <p:nvPr userDrawn="1"/>
        </p:nvSpPr>
        <p:spPr>
          <a:xfrm>
            <a:off x="10606839" y="718219"/>
            <a:ext cx="611605" cy="613276"/>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14E9795-687E-408A-9A90-63EF9B7B34D0}" type="slidenum">
              <a:rPr lang="en-US" sz="2800" smtClean="0"/>
              <a:pPr algn="ctr"/>
              <a:t>‹#›</a:t>
            </a:fld>
            <a:endParaRPr lang="en-US" sz="2800" dirty="0"/>
          </a:p>
        </p:txBody>
      </p:sp>
      <p:sp>
        <p:nvSpPr>
          <p:cNvPr id="7" name="Date Placeholder 3"/>
          <p:cNvSpPr>
            <a:spLocks noGrp="1"/>
          </p:cNvSpPr>
          <p:nvPr>
            <p:ph type="dt" sz="half" idx="10"/>
          </p:nvPr>
        </p:nvSpPr>
        <p:spPr>
          <a:xfrm>
            <a:off x="8610600" y="6356350"/>
            <a:ext cx="2743200" cy="365125"/>
          </a:xfrm>
          <a:prstGeom prst="rect">
            <a:avLst/>
          </a:prstGeom>
        </p:spPr>
        <p:txBody>
          <a:bodyPr vert="horz" lIns="91440" tIns="45720" rIns="91440" bIns="45720" rtlCol="0" anchor="ctr"/>
          <a:lstStyle>
            <a:lvl1pPr algn="r">
              <a:defRPr sz="1200" b="1">
                <a:solidFill>
                  <a:schemeClr val="tx1"/>
                </a:solidFill>
              </a:defRPr>
            </a:lvl1pPr>
          </a:lstStyle>
          <a:p>
            <a:r>
              <a:rPr lang="en-US" dirty="0" smtClean="0"/>
              <a:t>2/4/2017</a:t>
            </a:r>
            <a:endParaRPr lang="en-US" dirty="0"/>
          </a:p>
        </p:txBody>
      </p:sp>
      <p:sp>
        <p:nvSpPr>
          <p:cNvPr id="6" name="Footer Placeholder 4"/>
          <p:cNvSpPr>
            <a:spLocks noGrp="1"/>
          </p:cNvSpPr>
          <p:nvPr>
            <p:ph type="ftr" sz="quarter" idx="3"/>
          </p:nvPr>
        </p:nvSpPr>
        <p:spPr>
          <a:xfrm>
            <a:off x="3721608" y="6354637"/>
            <a:ext cx="4741818" cy="365125"/>
          </a:xfrm>
          <a:prstGeom prst="rect">
            <a:avLst/>
          </a:prstGeom>
        </p:spPr>
        <p:txBody>
          <a:bodyPr vert="horz" lIns="91440" tIns="45720" rIns="91440" bIns="45720" rtlCol="0" anchor="ctr"/>
          <a:lstStyle>
            <a:lvl1pPr algn="ctr">
              <a:defRPr sz="1200" b="1">
                <a:solidFill>
                  <a:schemeClr val="tx1"/>
                </a:solidFill>
              </a:defRPr>
            </a:lvl1pPr>
          </a:lstStyle>
          <a:p>
            <a:r>
              <a:rPr lang="en-US" dirty="0" smtClean="0"/>
              <a:t>Artificial Intelligence for Connected and Automated  Vehicles Workshop</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54369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14" name="Rectangle 13"/>
          <p:cNvSpPr/>
          <p:nvPr userDrawn="1"/>
        </p:nvSpPr>
        <p:spPr>
          <a:xfrm>
            <a:off x="10471484" y="0"/>
            <a:ext cx="882316" cy="1331495"/>
          </a:xfrm>
          <a:prstGeom prst="rect">
            <a:avLst/>
          </a:prstGeom>
          <a:solidFill>
            <a:schemeClr val="accent1"/>
          </a:solidFill>
          <a:ln>
            <a:noFill/>
          </a:ln>
          <a:effectLst>
            <a:outerShdw blurRad="127000" dist="762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5"/>
          <p:cNvSpPr txBox="1">
            <a:spLocks/>
          </p:cNvSpPr>
          <p:nvPr userDrawn="1"/>
        </p:nvSpPr>
        <p:spPr>
          <a:xfrm>
            <a:off x="10606839" y="365760"/>
            <a:ext cx="611605" cy="613276"/>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14E9795-687E-408A-9A90-63EF9B7B34D0}" type="slidenum">
              <a:rPr lang="en-US" sz="2800" smtClean="0"/>
              <a:pPr algn="ctr"/>
              <a:t>‹#›</a:t>
            </a:fld>
            <a:endParaRPr lang="en-US" sz="2800" dirty="0"/>
          </a:p>
        </p:txBody>
      </p:sp>
      <p:sp>
        <p:nvSpPr>
          <p:cNvPr id="10" name="Date Placeholder 3"/>
          <p:cNvSpPr>
            <a:spLocks noGrp="1"/>
          </p:cNvSpPr>
          <p:nvPr>
            <p:ph type="dt" sz="half" idx="10"/>
          </p:nvPr>
        </p:nvSpPr>
        <p:spPr>
          <a:xfrm>
            <a:off x="8610600" y="6356350"/>
            <a:ext cx="2743200" cy="365125"/>
          </a:xfrm>
          <a:prstGeom prst="rect">
            <a:avLst/>
          </a:prstGeom>
        </p:spPr>
        <p:txBody>
          <a:bodyPr vert="horz" lIns="91440" tIns="45720" rIns="91440" bIns="45720" rtlCol="0" anchor="ctr"/>
          <a:lstStyle>
            <a:lvl1pPr algn="r">
              <a:defRPr sz="1200" b="1">
                <a:solidFill>
                  <a:schemeClr val="tx1"/>
                </a:solidFill>
              </a:defRPr>
            </a:lvl1pPr>
          </a:lstStyle>
          <a:p>
            <a:r>
              <a:rPr lang="en-US" dirty="0" smtClean="0"/>
              <a:t>2/4/2017</a:t>
            </a:r>
            <a:endParaRPr lang="en-US" dirty="0"/>
          </a:p>
        </p:txBody>
      </p:sp>
      <p:sp>
        <p:nvSpPr>
          <p:cNvPr id="9" name="Footer Placeholder 4"/>
          <p:cNvSpPr>
            <a:spLocks noGrp="1"/>
          </p:cNvSpPr>
          <p:nvPr>
            <p:ph type="ftr" sz="quarter" idx="3"/>
          </p:nvPr>
        </p:nvSpPr>
        <p:spPr>
          <a:xfrm>
            <a:off x="3721608" y="6354637"/>
            <a:ext cx="4741818" cy="365125"/>
          </a:xfrm>
          <a:prstGeom prst="rect">
            <a:avLst/>
          </a:prstGeom>
        </p:spPr>
        <p:txBody>
          <a:bodyPr vert="horz" lIns="91440" tIns="45720" rIns="91440" bIns="45720" rtlCol="0" anchor="ctr"/>
          <a:lstStyle>
            <a:lvl1pPr algn="ctr">
              <a:defRPr sz="1200" b="1">
                <a:solidFill>
                  <a:schemeClr val="tx1"/>
                </a:solidFill>
              </a:defRPr>
            </a:lvl1pPr>
          </a:lstStyle>
          <a:p>
            <a:r>
              <a:rPr lang="en-US" dirty="0" smtClean="0"/>
              <a:t>Artificial Intelligence for Connected and Automated  Vehicles Workshop</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6389595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14" name="Rectangle 13"/>
          <p:cNvSpPr/>
          <p:nvPr userDrawn="1"/>
        </p:nvSpPr>
        <p:spPr>
          <a:xfrm>
            <a:off x="10471484" y="0"/>
            <a:ext cx="882316" cy="1331495"/>
          </a:xfrm>
          <a:prstGeom prst="rect">
            <a:avLst/>
          </a:prstGeom>
          <a:solidFill>
            <a:schemeClr val="accent1"/>
          </a:solidFill>
          <a:ln>
            <a:noFill/>
          </a:ln>
          <a:effectLst>
            <a:outerShdw blurRad="127000" dist="762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5"/>
          <p:cNvSpPr txBox="1">
            <a:spLocks/>
          </p:cNvSpPr>
          <p:nvPr userDrawn="1"/>
        </p:nvSpPr>
        <p:spPr>
          <a:xfrm>
            <a:off x="10606839" y="365760"/>
            <a:ext cx="611605" cy="613276"/>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14E9795-687E-408A-9A90-63EF9B7B34D0}" type="slidenum">
              <a:rPr lang="en-US" sz="2800" smtClean="0"/>
              <a:pPr algn="ctr"/>
              <a:t>‹#›</a:t>
            </a:fld>
            <a:endParaRPr lang="en-US" sz="2800" dirty="0"/>
          </a:p>
        </p:txBody>
      </p:sp>
      <p:sp>
        <p:nvSpPr>
          <p:cNvPr id="10" name="Date Placeholder 3"/>
          <p:cNvSpPr>
            <a:spLocks noGrp="1"/>
          </p:cNvSpPr>
          <p:nvPr>
            <p:ph type="dt" sz="half" idx="10"/>
          </p:nvPr>
        </p:nvSpPr>
        <p:spPr>
          <a:xfrm>
            <a:off x="8610600" y="6356350"/>
            <a:ext cx="2743200" cy="365125"/>
          </a:xfrm>
          <a:prstGeom prst="rect">
            <a:avLst/>
          </a:prstGeom>
        </p:spPr>
        <p:txBody>
          <a:bodyPr vert="horz" lIns="91440" tIns="45720" rIns="91440" bIns="45720" rtlCol="0" anchor="ctr"/>
          <a:lstStyle>
            <a:lvl1pPr algn="r">
              <a:defRPr sz="1200" b="1">
                <a:solidFill>
                  <a:schemeClr val="tx1"/>
                </a:solidFill>
              </a:defRPr>
            </a:lvl1pPr>
          </a:lstStyle>
          <a:p>
            <a:r>
              <a:rPr lang="en-US" dirty="0" smtClean="0"/>
              <a:t>2/4/2017</a:t>
            </a:r>
            <a:endParaRPr lang="en-US" dirty="0"/>
          </a:p>
        </p:txBody>
      </p:sp>
      <p:sp>
        <p:nvSpPr>
          <p:cNvPr id="9" name="Footer Placeholder 4"/>
          <p:cNvSpPr>
            <a:spLocks noGrp="1"/>
          </p:cNvSpPr>
          <p:nvPr>
            <p:ph type="ftr" sz="quarter" idx="3"/>
          </p:nvPr>
        </p:nvSpPr>
        <p:spPr>
          <a:xfrm>
            <a:off x="3721608" y="6354637"/>
            <a:ext cx="4741818" cy="365125"/>
          </a:xfrm>
          <a:prstGeom prst="rect">
            <a:avLst/>
          </a:prstGeom>
        </p:spPr>
        <p:txBody>
          <a:bodyPr vert="horz" lIns="91440" tIns="45720" rIns="91440" bIns="45720" rtlCol="0" anchor="ctr"/>
          <a:lstStyle>
            <a:lvl1pPr algn="ctr">
              <a:defRPr sz="1200" b="1">
                <a:solidFill>
                  <a:schemeClr val="tx1"/>
                </a:solidFill>
              </a:defRPr>
            </a:lvl1pPr>
          </a:lstStyle>
          <a:p>
            <a:r>
              <a:rPr lang="en-US" dirty="0" smtClean="0"/>
              <a:t>Artificial Intelligence for Connected and Automated  Vehicles Workshop</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7125068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2"/>
      </p:bgRef>
    </p:bg>
    <p:spTree>
      <p:nvGrpSpPr>
        <p:cNvPr id="1" name=""/>
        <p:cNvGrpSpPr/>
        <p:nvPr/>
      </p:nvGrpSpPr>
      <p:grpSpPr>
        <a:xfrm>
          <a:off x="0" y="0"/>
          <a:ext cx="0" cy="0"/>
          <a:chOff x="0" y="0"/>
          <a:chExt cx="0" cy="0"/>
        </a:xfrm>
      </p:grpSpPr>
      <p:sp>
        <p:nvSpPr>
          <p:cNvPr id="7" name="Rectangle 6"/>
          <p:cNvSpPr/>
          <p:nvPr userDrawn="1"/>
        </p:nvSpPr>
        <p:spPr>
          <a:xfrm>
            <a:off x="0" y="6048000"/>
            <a:ext cx="12192000" cy="81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822960" y="228600"/>
            <a:ext cx="10515600" cy="9144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610600" y="6356350"/>
            <a:ext cx="2743200" cy="365125"/>
          </a:xfrm>
          <a:prstGeom prst="rect">
            <a:avLst/>
          </a:prstGeom>
        </p:spPr>
        <p:txBody>
          <a:bodyPr vert="horz" lIns="91440" tIns="45720" rIns="91440" bIns="45720" rtlCol="0" anchor="ctr"/>
          <a:lstStyle>
            <a:lvl1pPr algn="r">
              <a:defRPr sz="1200" b="1">
                <a:solidFill>
                  <a:schemeClr val="tx1"/>
                </a:solidFill>
              </a:defRPr>
            </a:lvl1pPr>
          </a:lstStyle>
          <a:p>
            <a:r>
              <a:rPr lang="en-US" dirty="0" smtClean="0"/>
              <a:t>2/4/2017</a:t>
            </a:r>
            <a:endParaRPr lang="en-US" dirty="0"/>
          </a:p>
        </p:txBody>
      </p:sp>
      <p:pic>
        <p:nvPicPr>
          <p:cNvPr id="8" name="Picture 7"/>
          <p:cNvPicPr>
            <a:picLocks noChangeAspect="1"/>
          </p:cNvPicPr>
          <p:nvPr userDrawn="1"/>
        </p:nvPicPr>
        <p:blipFill>
          <a:blip r:embed="rId1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838200" y="6143077"/>
            <a:ext cx="1756610" cy="626524"/>
          </a:xfrm>
          <a:prstGeom prst="rect">
            <a:avLst/>
          </a:prstGeom>
        </p:spPr>
      </p:pic>
      <p:sp>
        <p:nvSpPr>
          <p:cNvPr id="9" name="Footer Placeholder 4"/>
          <p:cNvSpPr>
            <a:spLocks noGrp="1"/>
          </p:cNvSpPr>
          <p:nvPr>
            <p:ph type="ftr" sz="quarter" idx="3"/>
          </p:nvPr>
        </p:nvSpPr>
        <p:spPr>
          <a:xfrm>
            <a:off x="3725091" y="6354637"/>
            <a:ext cx="4741818" cy="365125"/>
          </a:xfrm>
          <a:prstGeom prst="rect">
            <a:avLst/>
          </a:prstGeom>
        </p:spPr>
        <p:txBody>
          <a:bodyPr vert="horz" lIns="91440" tIns="45720" rIns="91440" bIns="45720" rtlCol="0" anchor="ctr"/>
          <a:lstStyle>
            <a:lvl1pPr algn="ctr">
              <a:defRPr sz="1200" b="1">
                <a:solidFill>
                  <a:schemeClr val="tx1"/>
                </a:solidFill>
              </a:defRPr>
            </a:lvl1pPr>
          </a:lstStyle>
          <a:p>
            <a:r>
              <a:rPr lang="en-US" dirty="0" smtClean="0"/>
              <a:t>Artificial Intelligence for Connected and Automated  Vehicles Workshop</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03623338"/>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hf sldNum="0" hdr="0"/>
  <p:txStyles>
    <p:title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hyperlink" Target="https://youtu.be/2-WoV8nKQUE" TargetMode="External"/><Relationship Id="rId4" Type="http://schemas.openxmlformats.org/officeDocument/2006/relationships/image" Target="../media/image16.png"/><Relationship Id="rId5" Type="http://schemas.openxmlformats.org/officeDocument/2006/relationships/hyperlink" Target="https://youtu.be/I753gGLJAcg" TargetMode="External"/><Relationship Id="rId6"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jpeg"/><Relationship Id="rId5" Type="http://schemas.openxmlformats.org/officeDocument/2006/relationships/image" Target="../media/image20.jpeg"/><Relationship Id="rId6" Type="http://schemas.openxmlformats.org/officeDocument/2006/relationships/image" Target="../media/image21.jpeg"/><Relationship Id="rId7"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png"/><Relationship Id="rId9" Type="http://schemas.openxmlformats.org/officeDocument/2006/relationships/image" Target="../media/image29.png"/><Relationship Id="rId10" Type="http://schemas.openxmlformats.org/officeDocument/2006/relationships/image" Target="../media/image30.png"/><Relationship Id="rId11"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1.png"/><Relationship Id="rId5"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jpe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png"/><Relationship Id="rId8" Type="http://schemas.openxmlformats.org/officeDocument/2006/relationships/image" Target="../media/image39.png"/><Relationship Id="rId9"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eg"/><Relationship Id="rId5" Type="http://schemas.openxmlformats.org/officeDocument/2006/relationships/image" Target="../media/image43.jpeg"/><Relationship Id="rId6" Type="http://schemas.openxmlformats.org/officeDocument/2006/relationships/image" Target="../media/image44.jpe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5" Type="http://schemas.openxmlformats.org/officeDocument/2006/relationships/image" Target="../media/image47.jpeg"/><Relationship Id="rId6" Type="http://schemas.openxmlformats.org/officeDocument/2006/relationships/image" Target="../media/image44.jpeg"/><Relationship Id="rId7" Type="http://schemas.openxmlformats.org/officeDocument/2006/relationships/image" Target="../media/image48.jpeg"/><Relationship Id="rId8" Type="http://schemas.openxmlformats.org/officeDocument/2006/relationships/image" Target="../media/image49.jpe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jpe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jpe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5" Type="http://schemas.openxmlformats.org/officeDocument/2006/relationships/image" Target="../media/image47.jpeg"/><Relationship Id="rId6" Type="http://schemas.openxmlformats.org/officeDocument/2006/relationships/image" Target="../media/image44.jpeg"/><Relationship Id="rId7" Type="http://schemas.openxmlformats.org/officeDocument/2006/relationships/image" Target="../media/image54.jpeg"/><Relationship Id="rId8"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jpe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jpe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60.jpeg"/></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5" Type="http://schemas.openxmlformats.org/officeDocument/2006/relationships/image" Target="../media/image47.jpeg"/><Relationship Id="rId6" Type="http://schemas.openxmlformats.org/officeDocument/2006/relationships/image" Target="../media/image44.jpeg"/><Relationship Id="rId7" Type="http://schemas.openxmlformats.org/officeDocument/2006/relationships/image" Target="../media/image61.jpeg"/><Relationship Id="rId8" Type="http://schemas.openxmlformats.org/officeDocument/2006/relationships/image" Target="../media/image62.jpe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5" Type="http://schemas.openxmlformats.org/officeDocument/2006/relationships/image" Target="../media/image47.jpeg"/><Relationship Id="rId6" Type="http://schemas.openxmlformats.org/officeDocument/2006/relationships/image" Target="../media/image44.jpeg"/><Relationship Id="rId7" Type="http://schemas.openxmlformats.org/officeDocument/2006/relationships/image" Target="../media/image63.jpeg"/><Relationship Id="rId8" Type="http://schemas.openxmlformats.org/officeDocument/2006/relationships/image" Target="../media/image64.jpeg"/><Relationship Id="rId9" Type="http://schemas.openxmlformats.org/officeDocument/2006/relationships/image" Target="../media/image65.jpe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67.jpeg"/><Relationship Id="rId5" Type="http://schemas.openxmlformats.org/officeDocument/2006/relationships/image" Target="../media/image68.jpeg"/><Relationship Id="rId6" Type="http://schemas.openxmlformats.org/officeDocument/2006/relationships/image" Target="../media/image69.jpeg"/><Relationship Id="rId7" Type="http://schemas.openxmlformats.org/officeDocument/2006/relationships/image" Target="../media/image70.jpeg"/><Relationship Id="rId8" Type="http://schemas.openxmlformats.org/officeDocument/2006/relationships/image" Target="../media/image71.jpeg"/><Relationship Id="rId9" Type="http://schemas.openxmlformats.org/officeDocument/2006/relationships/image" Target="../media/image72.jpeg"/><Relationship Id="rId10" Type="http://schemas.openxmlformats.org/officeDocument/2006/relationships/image" Target="../media/image73.jpe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jpeg"/><Relationship Id="rId6" Type="http://schemas.openxmlformats.org/officeDocument/2006/relationships/image" Target="../media/image7.jpeg"/><Relationship Id="rId7" Type="http://schemas.openxmlformats.org/officeDocument/2006/relationships/image" Target="../media/image8.jpeg"/><Relationship Id="rId8"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74.jpeg"/></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1" Type="http://schemas.openxmlformats.org/officeDocument/2006/relationships/slideLayout" Target="../slideLayouts/slideLayout4.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77.png"/></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jpe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3" Type="http://schemas.openxmlformats.org/officeDocument/2006/relationships/hyperlink" Target="javascript:ClickThumbnail(936)" TargetMode="External"/><Relationship Id="rId4" Type="http://schemas.openxmlformats.org/officeDocument/2006/relationships/image" Target="../media/image80.jpeg"/><Relationship Id="rId5" Type="http://schemas.openxmlformats.org/officeDocument/2006/relationships/hyperlink" Target="https://one.dot.gov/rita/ProgOffs/ITS/Outreach/Images1/AERIS/DOT_ITS_thinkstock_139899445_low.jpg" TargetMode="External"/><Relationship Id="rId6" Type="http://schemas.openxmlformats.org/officeDocument/2006/relationships/image" Target="../media/image81.jpeg"/><Relationship Id="rId7" Type="http://schemas.openxmlformats.org/officeDocument/2006/relationships/hyperlink" Target="https://one.dot.gov/rita/ProgOffs/ITS/Outreach/Images1/DATA%20MOBILITY/DataMobility_071312_b.jpg" TargetMode="External"/><Relationship Id="rId8" Type="http://schemas.openxmlformats.org/officeDocument/2006/relationships/image" Target="../media/image82.jpeg"/><Relationship Id="rId9" Type="http://schemas.openxmlformats.org/officeDocument/2006/relationships/image" Target="../media/image83.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gif"/><Relationship Id="rId5" Type="http://schemas.openxmlformats.org/officeDocument/2006/relationships/image" Target="../media/image86.gif"/><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hyperlink" Target="https://www.transportation.gov/AV/federal-automated-vehicles-policy-september-2016" TargetMode="External"/><Relationship Id="rId4" Type="http://schemas.openxmlformats.org/officeDocument/2006/relationships/hyperlink" Target="http://its.dot.gov" TargetMode="External"/><Relationship Id="rId5" Type="http://schemas.openxmlformats.org/officeDocument/2006/relationships/hyperlink" Target="http://www.ghsa.org/resources/spotlight-av17" TargetMode="External"/><Relationship Id="rId6" Type="http://schemas.openxmlformats.org/officeDocument/2006/relationships/hyperlink" Target="http://www.aamva.org/autonomous-vehicle-information-library/" TargetMode="External"/><Relationship Id="rId7" Type="http://schemas.openxmlformats.org/officeDocument/2006/relationships/hyperlink" Target="http://www.automatedvehiclessymposium.org/home" TargetMode="External"/><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8400" y="1227909"/>
            <a:ext cx="9855200" cy="2390502"/>
          </a:xfrm>
        </p:spPr>
        <p:txBody>
          <a:bodyPr>
            <a:normAutofit/>
          </a:bodyPr>
          <a:lstStyle/>
          <a:p>
            <a:r>
              <a:rPr lang="en-US" sz="3200" dirty="0" smtClean="0"/>
              <a:t>Stranger in a Strange Land: </a:t>
            </a:r>
            <a:br>
              <a:rPr lang="en-US" sz="3200" dirty="0" smtClean="0"/>
            </a:br>
            <a:r>
              <a:rPr lang="en-US" sz="3200" dirty="0" smtClean="0"/>
              <a:t>Automated Vehicles on Human-Centric Roads</a:t>
            </a:r>
            <a:br>
              <a:rPr lang="en-US" sz="3200" dirty="0" smtClean="0"/>
            </a:br>
            <a:r>
              <a:rPr lang="en-US" sz="2400" dirty="0" smtClean="0"/>
              <a:t>(AAAI’2017)</a:t>
            </a:r>
            <a:br>
              <a:rPr lang="en-US" sz="2400" dirty="0" smtClean="0"/>
            </a:br>
            <a:endParaRPr lang="en-US" sz="2400" dirty="0"/>
          </a:p>
        </p:txBody>
      </p:sp>
      <p:sp>
        <p:nvSpPr>
          <p:cNvPr id="3" name="Subtitle 2"/>
          <p:cNvSpPr>
            <a:spLocks noGrp="1"/>
          </p:cNvSpPr>
          <p:nvPr>
            <p:ph type="subTitle" idx="1"/>
          </p:nvPr>
        </p:nvSpPr>
        <p:spPr/>
        <p:txBody>
          <a:bodyPr/>
          <a:lstStyle/>
          <a:p>
            <a:endParaRPr lang="en-US" dirty="0" smtClean="0"/>
          </a:p>
          <a:p>
            <a:r>
              <a:rPr lang="en-US" dirty="0" smtClean="0"/>
              <a:t>Hilton San Francisco| February 4, 2017</a:t>
            </a:r>
            <a:endParaRPr lang="en-US" dirty="0"/>
          </a:p>
        </p:txBody>
      </p:sp>
      <p:pic>
        <p:nvPicPr>
          <p:cNvPr id="4" name="Picture 3" descr="AAAI-17 SF.png"/>
          <p:cNvPicPr>
            <a:picLocks noChangeAspect="1"/>
          </p:cNvPicPr>
          <p:nvPr/>
        </p:nvPicPr>
        <p:blipFill>
          <a:blip r:embed="rId3"/>
          <a:stretch>
            <a:fillRect/>
          </a:stretch>
        </p:blipFill>
        <p:spPr>
          <a:xfrm>
            <a:off x="10357555" y="6126480"/>
            <a:ext cx="685800" cy="68580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610650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Automated vehicles are here…</a:t>
            </a:r>
            <a:r>
              <a:rPr lang="en-US" b="1" dirty="0" smtClean="0"/>
              <a:t>today</a:t>
            </a:r>
            <a:endParaRPr lang="en-US" b="1" dirty="0"/>
          </a:p>
        </p:txBody>
      </p:sp>
      <p:grpSp>
        <p:nvGrpSpPr>
          <p:cNvPr id="4" name="Group 3"/>
          <p:cNvGrpSpPr/>
          <p:nvPr/>
        </p:nvGrpSpPr>
        <p:grpSpPr>
          <a:xfrm>
            <a:off x="820411" y="1484317"/>
            <a:ext cx="10551179" cy="3657600"/>
            <a:chOff x="193675" y="2005012"/>
            <a:chExt cx="11885657" cy="4243388"/>
          </a:xfrm>
        </p:grpSpPr>
        <p:pic>
          <p:nvPicPr>
            <p:cNvPr id="1026" name="Picture 2" descr="http://blog.truecar.com/wp-content/uploads/2010/10/Mercedes-Benz-lane-keeping-assist.jpg"/>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93675" y="2005012"/>
              <a:ext cx="2892141" cy="4243388"/>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028" name="Picture 4" descr="http://aw-wordpress-dev.s3-us-west-2.amazonaws.com/wp-content/uploads/2015/07/Autoweb-2015-July-Guide-Adaptive-Cruise-Control-006.jpg"/>
            <p:cNvPicPr>
              <a:picLocks noChangeAspect="1" noChangeArrowheads="1"/>
            </p:cNvPicPr>
            <p:nvPr/>
          </p:nvPicPr>
          <p:blipFill rotWithShape="1">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24355" r="7761"/>
            <a:stretch/>
          </p:blipFill>
          <p:spPr bwMode="auto">
            <a:xfrm>
              <a:off x="3085816" y="2005012"/>
              <a:ext cx="4321965" cy="4243388"/>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030" name="Picture 6" descr="https://cdn0.vox-cdn.com/thumbor/LBhxgwBkkQzOF-uLtgGkbpIXfSo=/0x0:1920x1080/1600x900/cdn0.vox-cdn.com/uploads/chorus_image/image/49681973/VRG_VUP_285_tesla-autopilot-mishaps_SITE.00_00_43_13.Still003.0.0.jpg"/>
            <p:cNvPicPr>
              <a:picLocks noChangeAspect="1" noChangeArrowheads="1"/>
            </p:cNvPicPr>
            <p:nvPr/>
          </p:nvPicPr>
          <p:blipFill rotWithShape="1">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7071" t="823" r="31699" b="299"/>
            <a:stretch/>
          </p:blipFill>
          <p:spPr bwMode="auto">
            <a:xfrm>
              <a:off x="7407781" y="2005012"/>
              <a:ext cx="4671551" cy="4243388"/>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grpSp>
      <p:sp>
        <p:nvSpPr>
          <p:cNvPr id="5" name="TextBox 4"/>
          <p:cNvSpPr txBox="1"/>
          <p:nvPr/>
        </p:nvSpPr>
        <p:spPr>
          <a:xfrm>
            <a:off x="587829" y="5286466"/>
            <a:ext cx="11194868" cy="707886"/>
          </a:xfrm>
          <a:prstGeom prst="rect">
            <a:avLst/>
          </a:prstGeom>
          <a:noFill/>
        </p:spPr>
        <p:txBody>
          <a:bodyPr wrap="square" rtlCol="0">
            <a:spAutoFit/>
          </a:bodyPr>
          <a:lstStyle/>
          <a:p>
            <a:pPr algn="ctr"/>
            <a:r>
              <a:rPr lang="en-US" sz="2000" b="1" dirty="0" smtClean="0">
                <a:latin typeface="Arial" panose="020B0604020202020204" pitchFamily="34" charset="0"/>
                <a:cs typeface="Arial" panose="020B0604020202020204" pitchFamily="34" charset="0"/>
              </a:rPr>
              <a:t>Most major manufacturers currently offer Level 1 systems (e.g., lane keep assist, adaptive cruise control); some offer Level 2 systems (e.g., Tesla Autopilot, Audi Traffic Jam Assist).</a:t>
            </a:r>
            <a:endParaRPr lang="en-US" sz="2000" b="1" dirty="0">
              <a:latin typeface="Arial" panose="020B0604020202020204" pitchFamily="34" charset="0"/>
              <a:cs typeface="Arial" panose="020B0604020202020204" pitchFamily="34" charset="0"/>
            </a:endParaRPr>
          </a:p>
        </p:txBody>
      </p:sp>
      <p:sp>
        <p:nvSpPr>
          <p:cNvPr id="7" name="Date Placeholder 6"/>
          <p:cNvSpPr>
            <a:spLocks noGrp="1"/>
          </p:cNvSpPr>
          <p:nvPr>
            <p:ph type="dt" sz="half" idx="2"/>
          </p:nvPr>
        </p:nvSpPr>
        <p:spPr/>
        <p:txBody>
          <a:bodyPr/>
          <a:lstStyle/>
          <a:p>
            <a:r>
              <a:rPr lang="en-US" dirty="0" smtClean="0"/>
              <a:t>2/4/2017</a:t>
            </a:r>
            <a:endParaRPr lang="en-US" dirty="0"/>
          </a:p>
        </p:txBody>
      </p:sp>
      <p:sp>
        <p:nvSpPr>
          <p:cNvPr id="10" name="Footer Placeholder 4"/>
          <p:cNvSpPr>
            <a:spLocks noGrp="1"/>
          </p:cNvSpPr>
          <p:nvPr>
            <p:ph type="ftr" sz="quarter" idx="3"/>
          </p:nvPr>
        </p:nvSpPr>
        <p:spPr>
          <a:xfrm>
            <a:off x="3721608" y="6354637"/>
            <a:ext cx="4741818" cy="365125"/>
          </a:xfrm>
          <a:prstGeom prst="rect">
            <a:avLst/>
          </a:prstGeom>
        </p:spPr>
        <p:txBody>
          <a:bodyPr vert="horz" lIns="91440" tIns="45720" rIns="91440" bIns="45720" rtlCol="0" anchor="ctr"/>
          <a:lstStyle>
            <a:lvl1pPr algn="ctr">
              <a:defRPr sz="1200" b="1">
                <a:solidFill>
                  <a:schemeClr val="tx1"/>
                </a:solidFill>
              </a:defRPr>
            </a:lvl1pPr>
          </a:lstStyle>
          <a:p>
            <a:r>
              <a:rPr lang="en-US" dirty="0" smtClean="0"/>
              <a:t>Artificial Intelligence for Connected and Automated  Vehicles Workshop</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4961602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Automated vehicles are here…</a:t>
            </a:r>
            <a:r>
              <a:rPr lang="en-US" b="1" dirty="0" smtClean="0"/>
              <a:t> today</a:t>
            </a:r>
            <a:endParaRPr lang="en-US" dirty="0"/>
          </a:p>
        </p:txBody>
      </p:sp>
      <p:pic>
        <p:nvPicPr>
          <p:cNvPr id="4" name="Picture 3">
            <a:hlinkClick r:id="rId3"/>
          </p:cNvPr>
          <p:cNvPicPr>
            <a:picLocks noChangeAspect="1"/>
          </p:cNvPicPr>
          <p:nvPr/>
        </p:nvPicPr>
        <p:blipFill>
          <a:blip r:embed="rId4"/>
          <a:stretch>
            <a:fillRect/>
          </a:stretch>
        </p:blipFill>
        <p:spPr>
          <a:xfrm>
            <a:off x="390524" y="1786979"/>
            <a:ext cx="5502275" cy="3108484"/>
          </a:xfrm>
          <a:prstGeom prst="rect">
            <a:avLst/>
          </a:prstGeom>
        </p:spPr>
      </p:pic>
      <p:pic>
        <p:nvPicPr>
          <p:cNvPr id="5" name="Picture 4">
            <a:hlinkClick r:id="rId5"/>
          </p:cNvPr>
          <p:cNvPicPr>
            <a:picLocks noChangeAspect="1"/>
          </p:cNvPicPr>
          <p:nvPr/>
        </p:nvPicPr>
        <p:blipFill>
          <a:blip r:embed="rId6"/>
          <a:stretch>
            <a:fillRect/>
          </a:stretch>
        </p:blipFill>
        <p:spPr>
          <a:xfrm>
            <a:off x="6300570" y="1786979"/>
            <a:ext cx="5515191" cy="3108484"/>
          </a:xfrm>
          <a:prstGeom prst="rect">
            <a:avLst/>
          </a:prstGeom>
        </p:spPr>
      </p:pic>
      <p:sp>
        <p:nvSpPr>
          <p:cNvPr id="6" name="TextBox 5"/>
          <p:cNvSpPr txBox="1"/>
          <p:nvPr/>
        </p:nvSpPr>
        <p:spPr>
          <a:xfrm>
            <a:off x="574767" y="4895463"/>
            <a:ext cx="10985862" cy="1015663"/>
          </a:xfrm>
          <a:prstGeom prst="rect">
            <a:avLst/>
          </a:prstGeom>
          <a:noFill/>
        </p:spPr>
        <p:txBody>
          <a:bodyPr wrap="square" rtlCol="0">
            <a:spAutoFit/>
          </a:bodyPr>
          <a:lstStyle/>
          <a:p>
            <a:pPr algn="ctr"/>
            <a:r>
              <a:rPr lang="en-US" sz="2000" b="1" dirty="0" smtClean="0">
                <a:latin typeface="Arial" panose="020B0604020202020204" pitchFamily="34" charset="0"/>
                <a:cs typeface="Arial" panose="020B0604020202020204" pitchFamily="34" charset="0"/>
              </a:rPr>
              <a:t>FHWA has been funding research into connected Level 1 applications, including cooperative adaptive cruise control (CACC), </a:t>
            </a:r>
            <a:r>
              <a:rPr lang="en-US" sz="2000" b="1" dirty="0" err="1" smtClean="0">
                <a:latin typeface="Arial" panose="020B0604020202020204" pitchFamily="34" charset="0"/>
                <a:cs typeface="Arial" panose="020B0604020202020204" pitchFamily="34" charset="0"/>
              </a:rPr>
              <a:t>GlidePath</a:t>
            </a:r>
            <a:r>
              <a:rPr lang="en-US" sz="2000" b="1" dirty="0" smtClean="0">
                <a:latin typeface="Arial" panose="020B0604020202020204" pitchFamily="34" charset="0"/>
                <a:cs typeface="Arial" panose="020B0604020202020204" pitchFamily="34" charset="0"/>
              </a:rPr>
              <a:t>, Connected/Automated Truck Platooning, and Lane Change/Merge.</a:t>
            </a:r>
            <a:endParaRPr lang="en-US" sz="2000" b="1" dirty="0">
              <a:latin typeface="Arial" panose="020B0604020202020204" pitchFamily="34" charset="0"/>
              <a:cs typeface="Arial" panose="020B0604020202020204" pitchFamily="34" charset="0"/>
            </a:endParaRPr>
          </a:p>
        </p:txBody>
      </p:sp>
      <p:sp>
        <p:nvSpPr>
          <p:cNvPr id="8" name="Date Placeholder 7"/>
          <p:cNvSpPr>
            <a:spLocks noGrp="1"/>
          </p:cNvSpPr>
          <p:nvPr>
            <p:ph type="dt" sz="half" idx="2"/>
          </p:nvPr>
        </p:nvSpPr>
        <p:spPr/>
        <p:txBody>
          <a:bodyPr/>
          <a:lstStyle/>
          <a:p>
            <a:r>
              <a:rPr lang="en-US" dirty="0" smtClean="0"/>
              <a:t>2/4/2017</a:t>
            </a:r>
            <a:endParaRPr lang="en-US" dirty="0"/>
          </a:p>
        </p:txBody>
      </p:sp>
      <p:sp>
        <p:nvSpPr>
          <p:cNvPr id="10" name="Footer Placeholder 4"/>
          <p:cNvSpPr>
            <a:spLocks noGrp="1"/>
          </p:cNvSpPr>
          <p:nvPr>
            <p:ph type="ftr" sz="quarter" idx="3"/>
          </p:nvPr>
        </p:nvSpPr>
        <p:spPr>
          <a:xfrm>
            <a:off x="3721608" y="6354637"/>
            <a:ext cx="4741818" cy="365125"/>
          </a:xfrm>
          <a:prstGeom prst="rect">
            <a:avLst/>
          </a:prstGeom>
        </p:spPr>
        <p:txBody>
          <a:bodyPr vert="horz" lIns="91440" tIns="45720" rIns="91440" bIns="45720" rtlCol="0" anchor="ctr"/>
          <a:lstStyle>
            <a:lvl1pPr algn="ctr">
              <a:defRPr sz="1200" b="1">
                <a:solidFill>
                  <a:schemeClr val="tx1"/>
                </a:solidFill>
              </a:defRPr>
            </a:lvl1pPr>
          </a:lstStyle>
          <a:p>
            <a:r>
              <a:rPr lang="en-US" dirty="0" smtClean="0"/>
              <a:t>Artificial Intelligence for Connected and Automated  Vehicles Workshop</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8442139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Automated vehicles are here…</a:t>
            </a:r>
            <a:r>
              <a:rPr lang="en-US" b="1" dirty="0"/>
              <a:t> today</a:t>
            </a:r>
            <a:endParaRPr lang="en-US" dirty="0"/>
          </a:p>
        </p:txBody>
      </p:sp>
      <p:grpSp>
        <p:nvGrpSpPr>
          <p:cNvPr id="8" name="Group 7"/>
          <p:cNvGrpSpPr/>
          <p:nvPr/>
        </p:nvGrpSpPr>
        <p:grpSpPr>
          <a:xfrm>
            <a:off x="1686470" y="1412015"/>
            <a:ext cx="8819061" cy="3566160"/>
            <a:chOff x="254000" y="1868487"/>
            <a:chExt cx="11823701" cy="4939242"/>
          </a:xfrm>
        </p:grpSpPr>
        <p:grpSp>
          <p:nvGrpSpPr>
            <p:cNvPr id="6" name="Group 5"/>
            <p:cNvGrpSpPr/>
            <p:nvPr/>
          </p:nvGrpSpPr>
          <p:grpSpPr>
            <a:xfrm>
              <a:off x="254000" y="1868487"/>
              <a:ext cx="5839243" cy="4939242"/>
              <a:chOff x="1358900" y="2058987"/>
              <a:chExt cx="9682162" cy="8189854"/>
            </a:xfrm>
          </p:grpSpPr>
          <p:pic>
            <p:nvPicPr>
              <p:cNvPr id="4" name="Picture 3"/>
              <p:cNvPicPr>
                <a:picLocks noChangeAspect="1"/>
              </p:cNvPicPr>
              <p:nvPr/>
            </p:nvPicPr>
            <p:blipFill rotWithShape="1">
              <a:blip r:embed="rId3"/>
              <a:srcRect l="829" t="58218" r="41876"/>
              <a:stretch/>
            </p:blipFill>
            <p:spPr>
              <a:xfrm>
                <a:off x="1358902" y="4165601"/>
                <a:ext cx="9682160" cy="6083240"/>
              </a:xfrm>
              <a:prstGeom prst="rect">
                <a:avLst/>
              </a:prstGeom>
              <a:ln>
                <a:noFill/>
              </a:ln>
            </p:spPr>
          </p:pic>
          <p:pic>
            <p:nvPicPr>
              <p:cNvPr id="5" name="Picture 4"/>
              <p:cNvPicPr>
                <a:picLocks noChangeAspect="1"/>
              </p:cNvPicPr>
              <p:nvPr/>
            </p:nvPicPr>
            <p:blipFill rotWithShape="1">
              <a:blip r:embed="rId3"/>
              <a:srcRect l="829" b="76497"/>
              <a:stretch/>
            </p:blipFill>
            <p:spPr>
              <a:xfrm>
                <a:off x="1358900" y="2058987"/>
                <a:ext cx="9682162" cy="2106613"/>
              </a:xfrm>
              <a:prstGeom prst="rect">
                <a:avLst/>
              </a:prstGeom>
              <a:ln>
                <a:noFill/>
              </a:ln>
            </p:spPr>
          </p:pic>
        </p:grpSp>
        <p:pic>
          <p:nvPicPr>
            <p:cNvPr id="2050" name="Picture 2" descr="http://www.gannett-cdn.com/-mm-/e72fd59dd920ca2a2b23b4589921bf483805db1c/c=237-0-4004-2832&amp;r=x408&amp;c=540x405/local/-/media/2016/12/13/USATODAY/USATODAY/636172487017694834-UberVolvo.jpg"/>
            <p:cNvPicPr>
              <a:picLocks noChangeAspect="1" noChangeArrowheads="1"/>
            </p:cNvPicPr>
            <p:nvPr/>
          </p:nvPicPr>
          <p:blipFill>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362699" y="1868487"/>
              <a:ext cx="2603501" cy="1952626"/>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052" name="Picture 4" descr="http://i4.mirror.co.uk/incoming/article7553950.ece/ALTERNATES/s615b/Google-Driverless-Car.jpg"/>
            <p:cNvPicPr>
              <a:picLocks noChangeAspect="1" noChangeArrowheads="1"/>
            </p:cNvPicPr>
            <p:nvPr/>
          </p:nvPicPr>
          <p:blipFill>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9148763" y="1868488"/>
              <a:ext cx="2928938" cy="1952626"/>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054" name="Picture 6" descr="https://www.wired.com/wp-content/uploads/2016/10/OttoTruck_HP-1-1200x630-e1477343026636.jpg"/>
            <p:cNvPicPr>
              <a:picLocks noChangeAspect="1" noChangeArrowheads="1"/>
            </p:cNvPicPr>
            <p:nvPr/>
          </p:nvPicPr>
          <p:blipFill rotWithShape="1">
            <a:blip r:embed="rId6"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22845" r="16171" b="2706"/>
            <a:stretch/>
          </p:blipFill>
          <p:spPr bwMode="auto">
            <a:xfrm>
              <a:off x="6362699" y="3998912"/>
              <a:ext cx="2581276" cy="2184868"/>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1" name="Picture 10"/>
            <p:cNvPicPr>
              <a:picLocks noChangeAspect="1"/>
            </p:cNvPicPr>
            <p:nvPr/>
          </p:nvPicPr>
          <p:blipFill rotWithShape="1">
            <a:blip r:embed="rId7"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0821" t="26497" r="10348" b="3444"/>
            <a:stretch/>
          </p:blipFill>
          <p:spPr>
            <a:xfrm>
              <a:off x="9148763" y="3998912"/>
              <a:ext cx="2928938" cy="2184868"/>
            </a:xfrm>
            <a:prstGeom prst="rect">
              <a:avLst/>
            </a:prstGeom>
          </p:spPr>
        </p:pic>
      </p:grpSp>
      <p:sp>
        <p:nvSpPr>
          <p:cNvPr id="12" name="TextBox 11"/>
          <p:cNvSpPr txBox="1"/>
          <p:nvPr/>
        </p:nvSpPr>
        <p:spPr>
          <a:xfrm>
            <a:off x="182880" y="5061260"/>
            <a:ext cx="11821886" cy="1015663"/>
          </a:xfrm>
          <a:prstGeom prst="rect">
            <a:avLst/>
          </a:prstGeom>
          <a:noFill/>
        </p:spPr>
        <p:txBody>
          <a:bodyPr wrap="square" rtlCol="0">
            <a:spAutoFit/>
          </a:bodyPr>
          <a:lstStyle/>
          <a:p>
            <a:pPr algn="ctr"/>
            <a:r>
              <a:rPr lang="en-US" sz="2000" b="1" dirty="0" smtClean="0">
                <a:latin typeface="Arial" panose="020B0604020202020204" pitchFamily="34" charset="0"/>
                <a:cs typeface="Arial" panose="020B0604020202020204" pitchFamily="34" charset="0"/>
              </a:rPr>
              <a:t>Dozens of manufacturers and technology companies are currently testing in several states, including California, Florida, Massachusetts, Michigan, Nevada, and Pennsylvania. They are not only testing passenger vehicles, but heavy duty commercial and small transit-like vehicles too.</a:t>
            </a:r>
          </a:p>
        </p:txBody>
      </p:sp>
      <p:sp>
        <p:nvSpPr>
          <p:cNvPr id="9" name="Date Placeholder 8"/>
          <p:cNvSpPr>
            <a:spLocks noGrp="1"/>
          </p:cNvSpPr>
          <p:nvPr>
            <p:ph type="dt" sz="half" idx="2"/>
          </p:nvPr>
        </p:nvSpPr>
        <p:spPr/>
        <p:txBody>
          <a:bodyPr/>
          <a:lstStyle/>
          <a:p>
            <a:r>
              <a:rPr lang="en-US" dirty="0" smtClean="0"/>
              <a:t>2/4/2017</a:t>
            </a:r>
            <a:endParaRPr lang="en-US" dirty="0"/>
          </a:p>
        </p:txBody>
      </p:sp>
      <p:sp>
        <p:nvSpPr>
          <p:cNvPr id="14" name="Footer Placeholder 4"/>
          <p:cNvSpPr>
            <a:spLocks noGrp="1"/>
          </p:cNvSpPr>
          <p:nvPr>
            <p:ph type="ftr" sz="quarter" idx="3"/>
          </p:nvPr>
        </p:nvSpPr>
        <p:spPr>
          <a:xfrm>
            <a:off x="3721608" y="6354637"/>
            <a:ext cx="4741818" cy="365125"/>
          </a:xfrm>
          <a:prstGeom prst="rect">
            <a:avLst/>
          </a:prstGeom>
        </p:spPr>
        <p:txBody>
          <a:bodyPr vert="horz" lIns="91440" tIns="45720" rIns="91440" bIns="45720" rtlCol="0" anchor="ctr"/>
          <a:lstStyle>
            <a:lvl1pPr algn="ctr">
              <a:defRPr sz="1200" b="1">
                <a:solidFill>
                  <a:schemeClr val="tx1"/>
                </a:solidFill>
              </a:defRPr>
            </a:lvl1pPr>
          </a:lstStyle>
          <a:p>
            <a:r>
              <a:rPr lang="en-US" dirty="0" smtClean="0"/>
              <a:t>Artificial Intelligence for Connected and Automated  Vehicles Workshop</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430957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Automated vehicles are…</a:t>
            </a:r>
            <a:r>
              <a:rPr lang="en-US" b="1" dirty="0" smtClean="0"/>
              <a:t>coming soon</a:t>
            </a:r>
            <a:endParaRPr lang="en-US" dirty="0"/>
          </a:p>
        </p:txBody>
      </p:sp>
      <p:grpSp>
        <p:nvGrpSpPr>
          <p:cNvPr id="15" name="Group 14"/>
          <p:cNvGrpSpPr/>
          <p:nvPr/>
        </p:nvGrpSpPr>
        <p:grpSpPr>
          <a:xfrm>
            <a:off x="971548" y="1438275"/>
            <a:ext cx="5724527" cy="3840480"/>
            <a:chOff x="971548" y="1438275"/>
            <a:chExt cx="5724527" cy="3992775"/>
          </a:xfrm>
        </p:grpSpPr>
        <p:grpSp>
          <p:nvGrpSpPr>
            <p:cNvPr id="13" name="Group 12"/>
            <p:cNvGrpSpPr/>
            <p:nvPr/>
          </p:nvGrpSpPr>
          <p:grpSpPr>
            <a:xfrm>
              <a:off x="971550" y="1438275"/>
              <a:ext cx="5724525" cy="1028700"/>
              <a:chOff x="971550" y="1285875"/>
              <a:chExt cx="5724525" cy="1028700"/>
            </a:xfrm>
          </p:grpSpPr>
          <p:sp>
            <p:nvSpPr>
              <p:cNvPr id="3" name="Rectangle 2"/>
              <p:cNvSpPr/>
              <p:nvPr/>
            </p:nvSpPr>
            <p:spPr>
              <a:xfrm>
                <a:off x="971550" y="1285875"/>
                <a:ext cx="5724525" cy="1028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1066528" y="1370195"/>
                <a:ext cx="5564215" cy="916959"/>
                <a:chOff x="352425" y="1473800"/>
                <a:chExt cx="5619750" cy="926111"/>
              </a:xfrm>
            </p:grpSpPr>
            <p:pic>
              <p:nvPicPr>
                <p:cNvPr id="4" name="Picture 3"/>
                <p:cNvPicPr>
                  <a:picLocks noChangeAspect="1"/>
                </p:cNvPicPr>
                <p:nvPr/>
              </p:nvPicPr>
              <p:blipFill>
                <a:blip r:embed="rId3"/>
                <a:stretch>
                  <a:fillRect/>
                </a:stretch>
              </p:blipFill>
              <p:spPr>
                <a:xfrm>
                  <a:off x="352425" y="1690688"/>
                  <a:ext cx="5619750" cy="709223"/>
                </a:xfrm>
                <a:prstGeom prst="rect">
                  <a:avLst/>
                </a:prstGeom>
              </p:spPr>
            </p:pic>
            <p:pic>
              <p:nvPicPr>
                <p:cNvPr id="4098" name="Picture 2" descr="https://upload.wikimedia.org/wikipedia/commons/7/77/The_New_York_Times_logo.png"/>
                <p:cNvPicPr>
                  <a:picLocks noChangeAspect="1" noChangeArrowheads="1"/>
                </p:cNvPicPr>
                <p:nvPr/>
              </p:nvPicPr>
              <p:blipFill>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54493" y="1473800"/>
                  <a:ext cx="1473200" cy="216888"/>
                </a:xfrm>
                <a:prstGeom prst="rect">
                  <a:avLst/>
                </a:prstGeom>
                <a:solidFill>
                  <a:srgbClr val="FFFFFF"/>
                </a:solidFill>
                <a:extLst/>
              </p:spPr>
            </p:pic>
          </p:grpSp>
        </p:grpSp>
        <p:grpSp>
          <p:nvGrpSpPr>
            <p:cNvPr id="16" name="Group 15"/>
            <p:cNvGrpSpPr/>
            <p:nvPr/>
          </p:nvGrpSpPr>
          <p:grpSpPr>
            <a:xfrm>
              <a:off x="971549" y="2562226"/>
              <a:ext cx="5724525" cy="1563312"/>
              <a:chOff x="1091571" y="2333214"/>
              <a:chExt cx="5724525" cy="1563312"/>
            </a:xfrm>
          </p:grpSpPr>
          <p:sp>
            <p:nvSpPr>
              <p:cNvPr id="20" name="Rectangle 19"/>
              <p:cNvSpPr/>
              <p:nvPr/>
            </p:nvSpPr>
            <p:spPr>
              <a:xfrm>
                <a:off x="1091571" y="2333214"/>
                <a:ext cx="5724525" cy="15633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1186821" y="2440801"/>
                <a:ext cx="2810420" cy="1455725"/>
                <a:chOff x="2023420" y="2868251"/>
                <a:chExt cx="8191500" cy="4242986"/>
              </a:xfrm>
            </p:grpSpPr>
            <p:pic>
              <p:nvPicPr>
                <p:cNvPr id="6" name="Picture 5"/>
                <p:cNvPicPr>
                  <a:picLocks noChangeAspect="1"/>
                </p:cNvPicPr>
                <p:nvPr/>
              </p:nvPicPr>
              <p:blipFill>
                <a:blip r:embed="rId5"/>
                <a:stretch>
                  <a:fillRect/>
                </a:stretch>
              </p:blipFill>
              <p:spPr>
                <a:xfrm>
                  <a:off x="2023420" y="3408963"/>
                  <a:ext cx="8191500" cy="2428875"/>
                </a:xfrm>
                <a:prstGeom prst="rect">
                  <a:avLst/>
                </a:prstGeom>
              </p:spPr>
            </p:pic>
            <p:pic>
              <p:nvPicPr>
                <p:cNvPr id="7" name="Picture 6"/>
                <p:cNvPicPr>
                  <a:picLocks noChangeAspect="1"/>
                </p:cNvPicPr>
                <p:nvPr/>
              </p:nvPicPr>
              <p:blipFill>
                <a:blip r:embed="rId6"/>
                <a:stretch>
                  <a:fillRect/>
                </a:stretch>
              </p:blipFill>
              <p:spPr>
                <a:xfrm>
                  <a:off x="2023420" y="5821038"/>
                  <a:ext cx="2885032" cy="1290199"/>
                </a:xfrm>
                <a:prstGeom prst="rect">
                  <a:avLst/>
                </a:prstGeom>
              </p:spPr>
            </p:pic>
            <p:pic>
              <p:nvPicPr>
                <p:cNvPr id="4100" name="Picture 4" descr="https://upload.wikimedia.org/wikipedia/commons/thumb/9/95/Wired_logo.svg/2000px-Wired_logo.svg.png"/>
                <p:cNvPicPr>
                  <a:picLocks noChangeAspect="1" noChangeArrowheads="1"/>
                </p:cNvPicPr>
                <p:nvPr/>
              </p:nvPicPr>
              <p:blipFill>
                <a:blip r:embed="rId7"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023420" y="2868251"/>
                  <a:ext cx="2593974" cy="533062"/>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grpSp>
        </p:grpSp>
        <p:grpSp>
          <p:nvGrpSpPr>
            <p:cNvPr id="18" name="Group 17"/>
            <p:cNvGrpSpPr/>
            <p:nvPr/>
          </p:nvGrpSpPr>
          <p:grpSpPr>
            <a:xfrm>
              <a:off x="971548" y="4227678"/>
              <a:ext cx="5724525" cy="1203372"/>
              <a:chOff x="1066528" y="3968925"/>
              <a:chExt cx="5724525" cy="1203372"/>
            </a:xfrm>
          </p:grpSpPr>
          <p:sp>
            <p:nvSpPr>
              <p:cNvPr id="21" name="Rectangle 20"/>
              <p:cNvSpPr/>
              <p:nvPr/>
            </p:nvSpPr>
            <p:spPr>
              <a:xfrm>
                <a:off x="1066528" y="3968925"/>
                <a:ext cx="5724525" cy="12033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1141892" y="3968926"/>
                <a:ext cx="5526756" cy="1179338"/>
                <a:chOff x="288547" y="4945922"/>
                <a:chExt cx="6257925" cy="1335360"/>
              </a:xfrm>
            </p:grpSpPr>
            <p:pic>
              <p:nvPicPr>
                <p:cNvPr id="9" name="Picture 8"/>
                <p:cNvPicPr>
                  <a:picLocks noChangeAspect="1"/>
                </p:cNvPicPr>
                <p:nvPr/>
              </p:nvPicPr>
              <p:blipFill>
                <a:blip r:embed="rId8"/>
                <a:stretch>
                  <a:fillRect/>
                </a:stretch>
              </p:blipFill>
              <p:spPr>
                <a:xfrm>
                  <a:off x="288547" y="5395457"/>
                  <a:ext cx="6257925" cy="885825"/>
                </a:xfrm>
                <a:prstGeom prst="rect">
                  <a:avLst/>
                </a:prstGeom>
              </p:spPr>
            </p:pic>
            <p:pic>
              <p:nvPicPr>
                <p:cNvPr id="4102" name="Picture 6" descr="https://images.angelpub.com/2016/34/39669/tesla-oc-banner.png"/>
                <p:cNvPicPr>
                  <a:picLocks noChangeAspect="1" noChangeArrowheads="1"/>
                </p:cNvPicPr>
                <p:nvPr/>
              </p:nvPicPr>
              <p:blipFill>
                <a:blip r:embed="rId9"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88548" y="4945922"/>
                  <a:ext cx="1329192" cy="531677"/>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grpSp>
        </p:grpSp>
      </p:grpSp>
      <p:grpSp>
        <p:nvGrpSpPr>
          <p:cNvPr id="19" name="Group 18"/>
          <p:cNvGrpSpPr>
            <a:grpSpLocks noChangeAspect="1"/>
          </p:cNvGrpSpPr>
          <p:nvPr/>
        </p:nvGrpSpPr>
        <p:grpSpPr>
          <a:xfrm>
            <a:off x="7038702" y="1438275"/>
            <a:ext cx="4090532" cy="3840480"/>
            <a:chOff x="7038702" y="1285875"/>
            <a:chExt cx="4106155" cy="3855148"/>
          </a:xfrm>
        </p:grpSpPr>
        <p:sp>
          <p:nvSpPr>
            <p:cNvPr id="25" name="Rectangle 24"/>
            <p:cNvSpPr/>
            <p:nvPr/>
          </p:nvSpPr>
          <p:spPr>
            <a:xfrm>
              <a:off x="7038702" y="1285875"/>
              <a:ext cx="4106155" cy="38551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7045467" y="1456172"/>
              <a:ext cx="4099390" cy="3568250"/>
              <a:chOff x="6712075" y="1726637"/>
              <a:chExt cx="4641725" cy="4040317"/>
            </a:xfrm>
          </p:grpSpPr>
          <p:pic>
            <p:nvPicPr>
              <p:cNvPr id="11" name="Picture 10"/>
              <p:cNvPicPr>
                <a:picLocks noChangeAspect="1"/>
              </p:cNvPicPr>
              <p:nvPr/>
            </p:nvPicPr>
            <p:blipFill>
              <a:blip r:embed="rId10"/>
              <a:stretch>
                <a:fillRect/>
              </a:stretch>
            </p:blipFill>
            <p:spPr>
              <a:xfrm>
                <a:off x="6714217" y="2698604"/>
                <a:ext cx="4639583" cy="3068350"/>
              </a:xfrm>
              <a:prstGeom prst="rect">
                <a:avLst/>
              </a:prstGeom>
            </p:spPr>
          </p:pic>
          <p:pic>
            <p:nvPicPr>
              <p:cNvPr id="4104" name="Picture 8" descr="http://www.creatinginsanelygreat.com/wp-content/uploads/2014/04/MIT_Tech_Review_Logo_Sq_00.png"/>
              <p:cNvPicPr>
                <a:picLocks noChangeAspect="1" noChangeArrowheads="1"/>
              </p:cNvPicPr>
              <p:nvPr/>
            </p:nvPicPr>
            <p:blipFill rotWithShape="1">
              <a:blip r:embed="rId11">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23371" t="32472" r="21291" b="29433"/>
              <a:stretch/>
            </p:blipFill>
            <p:spPr bwMode="auto">
              <a:xfrm>
                <a:off x="6712075" y="1726637"/>
                <a:ext cx="1515357" cy="1032201"/>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grpSp>
      </p:grpSp>
      <p:sp>
        <p:nvSpPr>
          <p:cNvPr id="17" name="TextBox 16"/>
          <p:cNvSpPr txBox="1"/>
          <p:nvPr/>
        </p:nvSpPr>
        <p:spPr>
          <a:xfrm>
            <a:off x="1384663" y="5306715"/>
            <a:ext cx="9000308" cy="707886"/>
          </a:xfrm>
          <a:prstGeom prst="rect">
            <a:avLst/>
          </a:prstGeom>
          <a:noFill/>
        </p:spPr>
        <p:txBody>
          <a:bodyPr wrap="square" rtlCol="0">
            <a:spAutoFit/>
          </a:bodyPr>
          <a:lstStyle/>
          <a:p>
            <a:pPr algn="ctr"/>
            <a:r>
              <a:rPr lang="en-US" sz="2000" b="1" dirty="0" smtClean="0">
                <a:latin typeface="Arial" panose="020B0604020202020204" pitchFamily="34" charset="0"/>
                <a:cs typeface="Arial" panose="020B0604020202020204" pitchFamily="34" charset="0"/>
              </a:rPr>
              <a:t>Many manufacturers are targeting 2020 (or potentially sooner) to introduce Level 3 and 4 automated vehicles...</a:t>
            </a:r>
          </a:p>
        </p:txBody>
      </p:sp>
      <p:sp>
        <p:nvSpPr>
          <p:cNvPr id="14" name="Date Placeholder 13"/>
          <p:cNvSpPr>
            <a:spLocks noGrp="1"/>
          </p:cNvSpPr>
          <p:nvPr>
            <p:ph type="dt" sz="half" idx="2"/>
          </p:nvPr>
        </p:nvSpPr>
        <p:spPr/>
        <p:txBody>
          <a:bodyPr/>
          <a:lstStyle/>
          <a:p>
            <a:r>
              <a:rPr lang="en-US" dirty="0" smtClean="0"/>
              <a:t>2/4/2017</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1964669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300" dirty="0" smtClean="0"/>
              <a:t>Automated vehicles are…</a:t>
            </a:r>
            <a:r>
              <a:rPr lang="en-US" sz="4300" b="1" dirty="0" smtClean="0"/>
              <a:t>just hype</a:t>
            </a:r>
            <a:endParaRPr lang="en-US" sz="4300" b="1" dirty="0"/>
          </a:p>
        </p:txBody>
      </p:sp>
      <p:grpSp>
        <p:nvGrpSpPr>
          <p:cNvPr id="3" name="Group 2"/>
          <p:cNvGrpSpPr>
            <a:grpSpLocks noChangeAspect="1"/>
          </p:cNvGrpSpPr>
          <p:nvPr/>
        </p:nvGrpSpPr>
        <p:grpSpPr>
          <a:xfrm>
            <a:off x="1531925" y="1401950"/>
            <a:ext cx="2783545" cy="3931920"/>
            <a:chOff x="838200" y="1325750"/>
            <a:chExt cx="2951411" cy="4169039"/>
          </a:xfrm>
        </p:grpSpPr>
        <p:sp>
          <p:nvSpPr>
            <p:cNvPr id="13" name="Rectangle 12"/>
            <p:cNvSpPr/>
            <p:nvPr/>
          </p:nvSpPr>
          <p:spPr>
            <a:xfrm>
              <a:off x="838200" y="1325750"/>
              <a:ext cx="2951411" cy="416903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849130" y="1326607"/>
              <a:ext cx="2940481" cy="4168182"/>
              <a:chOff x="3114675" y="682170"/>
              <a:chExt cx="4226557" cy="5991217"/>
            </a:xfrm>
          </p:grpSpPr>
          <p:pic>
            <p:nvPicPr>
              <p:cNvPr id="4" name="Picture 3"/>
              <p:cNvPicPr>
                <a:picLocks noChangeAspect="1"/>
              </p:cNvPicPr>
              <p:nvPr/>
            </p:nvPicPr>
            <p:blipFill rotWithShape="1">
              <a:blip r:embed="rId3"/>
              <a:srcRect t="1" b="1397"/>
              <a:stretch/>
            </p:blipFill>
            <p:spPr>
              <a:xfrm>
                <a:off x="3114675" y="2046514"/>
                <a:ext cx="4226557" cy="4626873"/>
              </a:xfrm>
              <a:prstGeom prst="rect">
                <a:avLst/>
              </a:prstGeom>
            </p:spPr>
          </p:pic>
          <p:pic>
            <p:nvPicPr>
              <p:cNvPr id="5" name="Picture 8" descr="http://www.creatinginsanelygreat.com/wp-content/uploads/2014/04/MIT_Tech_Review_Logo_Sq_00.png"/>
              <p:cNvPicPr>
                <a:picLocks noChangeAspect="1" noChangeArrowheads="1"/>
              </p:cNvPicPr>
              <p:nvPr/>
            </p:nvPicPr>
            <p:blipFill rotWithShape="1">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23371" t="32472" r="21291" b="29433"/>
              <a:stretch/>
            </p:blipFill>
            <p:spPr bwMode="auto">
              <a:xfrm>
                <a:off x="3114675" y="682170"/>
                <a:ext cx="2002971" cy="1364344"/>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grpSp>
      </p:grpSp>
      <p:sp>
        <p:nvSpPr>
          <p:cNvPr id="16" name="TextBox 15"/>
          <p:cNvSpPr txBox="1"/>
          <p:nvPr/>
        </p:nvSpPr>
        <p:spPr>
          <a:xfrm>
            <a:off x="1436914" y="5333870"/>
            <a:ext cx="9371565" cy="707886"/>
          </a:xfrm>
          <a:prstGeom prst="rect">
            <a:avLst/>
          </a:prstGeom>
          <a:noFill/>
        </p:spPr>
        <p:txBody>
          <a:bodyPr wrap="square" rtlCol="0">
            <a:spAutoFit/>
          </a:bodyPr>
          <a:lstStyle/>
          <a:p>
            <a:pPr algn="ctr"/>
            <a:r>
              <a:rPr lang="en-US" sz="2000" b="1" dirty="0" smtClean="0">
                <a:latin typeface="Arial" panose="020B0604020202020204" pitchFamily="34" charset="0"/>
                <a:cs typeface="Arial" panose="020B0604020202020204" pitchFamily="34" charset="0"/>
              </a:rPr>
              <a:t>…though their initial functionality/availability may be more limited than current hype suggests.</a:t>
            </a:r>
          </a:p>
        </p:txBody>
      </p:sp>
      <p:sp>
        <p:nvSpPr>
          <p:cNvPr id="10" name="Date Placeholder 9"/>
          <p:cNvSpPr>
            <a:spLocks noGrp="1"/>
          </p:cNvSpPr>
          <p:nvPr>
            <p:ph type="dt" sz="half" idx="2"/>
          </p:nvPr>
        </p:nvSpPr>
        <p:spPr/>
        <p:txBody>
          <a:bodyPr/>
          <a:lstStyle/>
          <a:p>
            <a:r>
              <a:rPr lang="en-US" dirty="0" smtClean="0"/>
              <a:t>2/4/2017</a:t>
            </a:r>
            <a:endParaRPr lang="en-US" dirty="0"/>
          </a:p>
        </p:txBody>
      </p:sp>
      <p:grpSp>
        <p:nvGrpSpPr>
          <p:cNvPr id="19" name="Group 18"/>
          <p:cNvGrpSpPr>
            <a:grpSpLocks noChangeAspect="1"/>
          </p:cNvGrpSpPr>
          <p:nvPr/>
        </p:nvGrpSpPr>
        <p:grpSpPr>
          <a:xfrm>
            <a:off x="4929411" y="1401950"/>
            <a:ext cx="5879068" cy="3931920"/>
            <a:chOff x="4929411" y="1401950"/>
            <a:chExt cx="6233611" cy="4169039"/>
          </a:xfrm>
        </p:grpSpPr>
        <p:grpSp>
          <p:nvGrpSpPr>
            <p:cNvPr id="17" name="Group 16"/>
            <p:cNvGrpSpPr/>
            <p:nvPr/>
          </p:nvGrpSpPr>
          <p:grpSpPr>
            <a:xfrm>
              <a:off x="4929411" y="1401950"/>
              <a:ext cx="6233611" cy="4169039"/>
              <a:chOff x="4929411" y="1401950"/>
              <a:chExt cx="6233611" cy="4169039"/>
            </a:xfrm>
          </p:grpSpPr>
          <p:grpSp>
            <p:nvGrpSpPr>
              <p:cNvPr id="9" name="Group 8"/>
              <p:cNvGrpSpPr/>
              <p:nvPr/>
            </p:nvGrpSpPr>
            <p:grpSpPr>
              <a:xfrm>
                <a:off x="4929411" y="1401951"/>
                <a:ext cx="6233611" cy="4169038"/>
                <a:chOff x="6021116" y="1442428"/>
                <a:chExt cx="5389556" cy="3604534"/>
              </a:xfrm>
            </p:grpSpPr>
            <p:pic>
              <p:nvPicPr>
                <p:cNvPr id="7" name="Picture 6"/>
                <p:cNvPicPr>
                  <a:picLocks noChangeAspect="1"/>
                </p:cNvPicPr>
                <p:nvPr/>
              </p:nvPicPr>
              <p:blipFill rotWithShape="1">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936" r="2063" b="14521"/>
                <a:stretch/>
              </p:blipFill>
              <p:spPr>
                <a:xfrm>
                  <a:off x="6021116" y="1442428"/>
                  <a:ext cx="5389556" cy="3199241"/>
                </a:xfrm>
                <a:prstGeom prst="rect">
                  <a:avLst/>
                </a:prstGeom>
              </p:spPr>
            </p:pic>
            <p:pic>
              <p:nvPicPr>
                <p:cNvPr id="8" name="Picture 7"/>
                <p:cNvPicPr>
                  <a:picLocks noChangeAspect="1"/>
                </p:cNvPicPr>
                <p:nvPr/>
              </p:nvPicPr>
              <p:blipFill rotWithShape="1">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8571" t="84907" r="2063" b="6140"/>
                <a:stretch/>
              </p:blipFill>
              <p:spPr>
                <a:xfrm>
                  <a:off x="6021116" y="4641669"/>
                  <a:ext cx="5389556" cy="405293"/>
                </a:xfrm>
                <a:prstGeom prst="rect">
                  <a:avLst/>
                </a:prstGeom>
              </p:spPr>
            </p:pic>
          </p:grpSp>
          <p:cxnSp>
            <p:nvCxnSpPr>
              <p:cNvPr id="11" name="Straight Arrow Connector 10"/>
              <p:cNvCxnSpPr/>
              <p:nvPr/>
            </p:nvCxnSpPr>
            <p:spPr>
              <a:xfrm>
                <a:off x="7486650" y="1401950"/>
                <a:ext cx="9525" cy="55067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4" name="TextBox 13"/>
            <p:cNvSpPr txBox="1"/>
            <p:nvPr/>
          </p:nvSpPr>
          <p:spPr>
            <a:xfrm>
              <a:off x="6308554" y="1431066"/>
              <a:ext cx="4854468" cy="246221"/>
            </a:xfrm>
            <a:prstGeom prst="rect">
              <a:avLst/>
            </a:prstGeom>
            <a:noFill/>
          </p:spPr>
          <p:txBody>
            <a:bodyPr wrap="square" rtlCol="0">
              <a:spAutoFit/>
            </a:bodyPr>
            <a:lstStyle/>
            <a:p>
              <a:pPr algn="r"/>
              <a:r>
                <a:rPr lang="en-US" sz="1000" i="1" dirty="0" smtClean="0">
                  <a:solidFill>
                    <a:schemeClr val="bg2"/>
                  </a:solidFill>
                </a:rPr>
                <a:t>Source: Gartner (August 2016)</a:t>
              </a:r>
              <a:endParaRPr lang="en-US" sz="1000" i="1" dirty="0">
                <a:solidFill>
                  <a:schemeClr val="bg2"/>
                </a:solidFill>
              </a:endParaRPr>
            </a:p>
          </p:txBody>
        </p:sp>
      </p:grpSp>
      <p:sp>
        <p:nvSpPr>
          <p:cNvPr id="18" name="Footer Placeholder 4"/>
          <p:cNvSpPr>
            <a:spLocks noGrp="1"/>
          </p:cNvSpPr>
          <p:nvPr>
            <p:ph type="ftr" sz="quarter" idx="3"/>
          </p:nvPr>
        </p:nvSpPr>
        <p:spPr>
          <a:xfrm>
            <a:off x="3721608" y="6354637"/>
            <a:ext cx="4741818" cy="365125"/>
          </a:xfrm>
          <a:prstGeom prst="rect">
            <a:avLst/>
          </a:prstGeom>
        </p:spPr>
        <p:txBody>
          <a:bodyPr vert="horz" lIns="91440" tIns="45720" rIns="91440" bIns="45720" rtlCol="0" anchor="ctr"/>
          <a:lstStyle>
            <a:lvl1pPr algn="ctr">
              <a:defRPr sz="1200" b="1">
                <a:solidFill>
                  <a:schemeClr val="tx1"/>
                </a:solidFill>
              </a:defRPr>
            </a:lvl1pPr>
          </a:lstStyle>
          <a:p>
            <a:r>
              <a:rPr lang="en-US" dirty="0" smtClean="0"/>
              <a:t>Artificial Intelligence for Connected and Automated  Vehicles Workshop</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0220368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brief introduction to SAE J3016</a:t>
            </a:r>
            <a:endParaRPr lang="en-US" dirty="0"/>
          </a:p>
        </p:txBody>
      </p:sp>
      <p:graphicFrame>
        <p:nvGraphicFramePr>
          <p:cNvPr id="6" name="Content Placeholder 5"/>
          <p:cNvGraphicFramePr>
            <a:graphicFrameLocks noGrp="1"/>
          </p:cNvGraphicFramePr>
          <p:nvPr>
            <p:ph idx="1"/>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52972540"/>
              </p:ext>
            </p:extLst>
          </p:nvPr>
        </p:nvGraphicFramePr>
        <p:xfrm>
          <a:off x="613953" y="1502228"/>
          <a:ext cx="10987497" cy="4349931"/>
        </p:xfrm>
        <a:graphic>
          <a:graphicData uri="http://schemas.openxmlformats.org/drawingml/2006/table">
            <a:tbl>
              <a:tblPr firstRow="1" bandRow="1">
                <a:tableStyleId>{69012ECD-51FC-41F1-AA8D-1B2483CD663E}</a:tableStyleId>
              </a:tblPr>
              <a:tblGrid>
                <a:gridCol w="757874"/>
                <a:gridCol w="1080136"/>
                <a:gridCol w="3587119"/>
                <a:gridCol w="3107058"/>
                <a:gridCol w="2455310"/>
              </a:tblGrid>
              <a:tr h="626787">
                <a:tc>
                  <a:txBody>
                    <a:bodyPr/>
                    <a:lstStyle/>
                    <a:p>
                      <a:pPr marL="0" algn="ctr" defTabSz="914400" rtl="0" eaLnBrk="1" fontAlgn="b" latinLnBrk="0" hangingPunct="1"/>
                      <a:r>
                        <a:rPr lang="en-US" sz="1800" b="1" kern="1200" dirty="0">
                          <a:solidFill>
                            <a:schemeClr val="tx1"/>
                          </a:solidFill>
                          <a:latin typeface="+mn-lt"/>
                          <a:ea typeface="+mn-ea"/>
                          <a:cs typeface="+mn-cs"/>
                        </a:rPr>
                        <a:t>SAE Level</a:t>
                      </a:r>
                    </a:p>
                  </a:txBody>
                  <a:tcPr marL="7004" marR="7004" marT="7004" marB="0" anchor="ctr"/>
                </a:tc>
                <a:tc>
                  <a:txBody>
                    <a:bodyPr/>
                    <a:lstStyle/>
                    <a:p>
                      <a:pPr marL="0" algn="ctr" defTabSz="914400" rtl="0" eaLnBrk="1" fontAlgn="b" latinLnBrk="0" hangingPunct="1"/>
                      <a:r>
                        <a:rPr lang="en-US" sz="1800" b="1" kern="1200" dirty="0" smtClean="0">
                          <a:solidFill>
                            <a:schemeClr val="tx1"/>
                          </a:solidFill>
                          <a:latin typeface="+mn-lt"/>
                          <a:ea typeface="+mn-ea"/>
                          <a:cs typeface="+mn-cs"/>
                        </a:rPr>
                        <a:t>SAE</a:t>
                      </a:r>
                    </a:p>
                    <a:p>
                      <a:pPr marL="0" algn="ctr" defTabSz="914400" rtl="0" eaLnBrk="1" fontAlgn="b" latinLnBrk="0" hangingPunct="1"/>
                      <a:r>
                        <a:rPr lang="en-US" sz="1800" b="1" kern="1200" dirty="0" smtClean="0">
                          <a:solidFill>
                            <a:schemeClr val="tx1"/>
                          </a:solidFill>
                          <a:latin typeface="+mn-lt"/>
                          <a:ea typeface="+mn-ea"/>
                          <a:cs typeface="+mn-cs"/>
                        </a:rPr>
                        <a:t>Name</a:t>
                      </a:r>
                      <a:endParaRPr lang="en-US" sz="1800" b="1" kern="1200" dirty="0">
                        <a:solidFill>
                          <a:schemeClr val="tx1"/>
                        </a:solidFill>
                        <a:latin typeface="+mn-lt"/>
                        <a:ea typeface="+mn-ea"/>
                        <a:cs typeface="+mn-cs"/>
                      </a:endParaRPr>
                    </a:p>
                  </a:txBody>
                  <a:tcPr marL="7004" marR="7004" marT="7004" marB="0" anchor="ctr"/>
                </a:tc>
                <a:tc>
                  <a:txBody>
                    <a:bodyPr/>
                    <a:lstStyle/>
                    <a:p>
                      <a:pPr marL="0" algn="ctr" defTabSz="914400" rtl="0" eaLnBrk="1" fontAlgn="b" latinLnBrk="0" hangingPunct="1"/>
                      <a:r>
                        <a:rPr lang="en-US" sz="1800" b="1" kern="1200" dirty="0" smtClean="0">
                          <a:solidFill>
                            <a:schemeClr val="tx1"/>
                          </a:solidFill>
                          <a:latin typeface="+mn-lt"/>
                          <a:ea typeface="+mn-ea"/>
                          <a:cs typeface="+mn-cs"/>
                        </a:rPr>
                        <a:t>Definition</a:t>
                      </a:r>
                      <a:endParaRPr lang="en-US" sz="1800" b="1" kern="1200" dirty="0">
                        <a:solidFill>
                          <a:schemeClr val="tx1"/>
                        </a:solidFill>
                        <a:latin typeface="+mn-lt"/>
                        <a:ea typeface="+mn-ea"/>
                        <a:cs typeface="+mn-cs"/>
                      </a:endParaRPr>
                    </a:p>
                  </a:txBody>
                  <a:tcPr marL="7004" marR="7004" marT="7004" marB="0" anchor="ctr"/>
                </a:tc>
                <a:tc>
                  <a:txBody>
                    <a:bodyPr/>
                    <a:lstStyle/>
                    <a:p>
                      <a:pPr algn="ctr"/>
                      <a:r>
                        <a:rPr lang="en-US" dirty="0" smtClean="0">
                          <a:solidFill>
                            <a:schemeClr val="tx1"/>
                          </a:solidFill>
                        </a:rPr>
                        <a:t>Automation Controls…</a:t>
                      </a:r>
                      <a:endParaRPr lang="en-US" dirty="0">
                        <a:solidFill>
                          <a:schemeClr val="tx1"/>
                        </a:solidFill>
                      </a:endParaRPr>
                    </a:p>
                  </a:txBody>
                  <a:tcPr anchor="ctr"/>
                </a:tc>
                <a:tc>
                  <a:txBody>
                    <a:bodyPr/>
                    <a:lstStyle/>
                    <a:p>
                      <a:pPr algn="ctr"/>
                      <a:r>
                        <a:rPr lang="en-US" dirty="0" smtClean="0">
                          <a:solidFill>
                            <a:schemeClr val="tx1"/>
                          </a:solidFill>
                        </a:rPr>
                        <a:t>Example(s)</a:t>
                      </a:r>
                      <a:endParaRPr lang="en-US" dirty="0">
                        <a:solidFill>
                          <a:schemeClr val="tx1"/>
                        </a:solidFill>
                      </a:endParaRPr>
                    </a:p>
                  </a:txBody>
                  <a:tcPr anchor="ctr"/>
                </a:tc>
              </a:tr>
              <a:tr h="614261">
                <a:tc>
                  <a:txBody>
                    <a:bodyPr/>
                    <a:lstStyle/>
                    <a:p>
                      <a:pPr algn="ctr" fontAlgn="ctr"/>
                      <a:r>
                        <a:rPr lang="en-US" sz="1200" b="1" u="none" strike="noStrike" dirty="0">
                          <a:effectLst/>
                        </a:rPr>
                        <a:t>0</a:t>
                      </a:r>
                      <a:endParaRPr lang="en-US" sz="1200" b="1" i="0" u="none" strike="noStrike" dirty="0">
                        <a:solidFill>
                          <a:srgbClr val="000000"/>
                        </a:solidFill>
                        <a:effectLst/>
                        <a:latin typeface="Calibri" panose="020F0502020204030204" pitchFamily="34" charset="0"/>
                      </a:endParaRPr>
                    </a:p>
                  </a:txBody>
                  <a:tcPr marL="7004" marR="7004" marT="7004" marB="0" anchor="ctr"/>
                </a:tc>
                <a:tc>
                  <a:txBody>
                    <a:bodyPr/>
                    <a:lstStyle/>
                    <a:p>
                      <a:pPr algn="ctr" fontAlgn="ctr"/>
                      <a:r>
                        <a:rPr lang="en-US" sz="1200" b="1" u="none" strike="noStrike" dirty="0">
                          <a:effectLst/>
                          <a:latin typeface="+mn-lt"/>
                        </a:rPr>
                        <a:t>No</a:t>
                      </a:r>
                      <a:br>
                        <a:rPr lang="en-US" sz="1200" b="1" u="none" strike="noStrike" dirty="0">
                          <a:effectLst/>
                          <a:latin typeface="+mn-lt"/>
                        </a:rPr>
                      </a:br>
                      <a:r>
                        <a:rPr lang="en-US" sz="1200" b="1" u="none" strike="noStrike" dirty="0">
                          <a:effectLst/>
                          <a:latin typeface="+mn-lt"/>
                        </a:rPr>
                        <a:t>Automation</a:t>
                      </a:r>
                      <a:endParaRPr lang="en-US" sz="1200" b="1" i="0" u="none" strike="noStrike" dirty="0">
                        <a:solidFill>
                          <a:srgbClr val="000000"/>
                        </a:solidFill>
                        <a:effectLst/>
                        <a:latin typeface="+mn-lt"/>
                      </a:endParaRPr>
                    </a:p>
                  </a:txBody>
                  <a:tcPr marL="7004" marR="7004" marT="7004" marB="0" anchor="ctr"/>
                </a:tc>
                <a:tc>
                  <a:txBody>
                    <a:bodyPr/>
                    <a:lstStyle/>
                    <a:p>
                      <a:pPr algn="ctr" fontAlgn="ctr"/>
                      <a:r>
                        <a:rPr lang="en-US" sz="1200" b="1" i="0" u="none" strike="noStrike" dirty="0" smtClean="0">
                          <a:solidFill>
                            <a:schemeClr val="tx1"/>
                          </a:solidFill>
                          <a:effectLst/>
                          <a:latin typeface="+mn-lt"/>
                        </a:rPr>
                        <a:t>Human performs</a:t>
                      </a:r>
                      <a:r>
                        <a:rPr lang="en-US" sz="1200" b="1" i="0" u="none" strike="noStrike" baseline="0" dirty="0" smtClean="0">
                          <a:solidFill>
                            <a:schemeClr val="tx1"/>
                          </a:solidFill>
                          <a:effectLst/>
                          <a:latin typeface="+mn-lt"/>
                        </a:rPr>
                        <a:t> entire driving task</a:t>
                      </a:r>
                      <a:endParaRPr lang="en-US" sz="1200" b="1" i="0" u="none" strike="noStrike" dirty="0">
                        <a:solidFill>
                          <a:schemeClr val="tx1"/>
                        </a:solidFill>
                        <a:effectLst/>
                        <a:latin typeface="+mn-lt"/>
                      </a:endParaRPr>
                    </a:p>
                  </a:txBody>
                  <a:tcPr marL="7004" marR="7004" marT="7004" marB="0" anchor="ctr"/>
                </a:tc>
                <a:tc>
                  <a:txBody>
                    <a:bodyPr/>
                    <a:lstStyle/>
                    <a:p>
                      <a:pPr algn="ctr"/>
                      <a:r>
                        <a:rPr lang="en-US" dirty="0" smtClean="0">
                          <a:solidFill>
                            <a:schemeClr val="accent1"/>
                          </a:solidFill>
                        </a:rPr>
                        <a:t>__</a:t>
                      </a:r>
                      <a:endParaRPr lang="en-US" dirty="0">
                        <a:solidFill>
                          <a:schemeClr val="accent1"/>
                        </a:solidFill>
                      </a:endParaRPr>
                    </a:p>
                  </a:txBody>
                  <a:tcPr/>
                </a:tc>
                <a:tc>
                  <a:txBody>
                    <a:bodyPr/>
                    <a:lstStyle/>
                    <a:p>
                      <a:pPr algn="ctr"/>
                      <a:endParaRPr lang="en-US" sz="1100" dirty="0">
                        <a:solidFill>
                          <a:schemeClr val="accent1"/>
                        </a:solidFill>
                      </a:endParaRPr>
                    </a:p>
                  </a:txBody>
                  <a:tcPr/>
                </a:tc>
              </a:tr>
              <a:tr h="614261">
                <a:tc>
                  <a:txBody>
                    <a:bodyPr/>
                    <a:lstStyle/>
                    <a:p>
                      <a:pPr algn="ctr" fontAlgn="ctr"/>
                      <a:r>
                        <a:rPr lang="en-US" sz="1200" b="1" u="none" strike="noStrike" dirty="0">
                          <a:effectLst/>
                        </a:rPr>
                        <a:t>1</a:t>
                      </a:r>
                      <a:endParaRPr lang="en-US" sz="1200" b="1" i="0" u="none" strike="noStrike" dirty="0">
                        <a:solidFill>
                          <a:srgbClr val="000000"/>
                        </a:solidFill>
                        <a:effectLst/>
                        <a:latin typeface="Calibri" panose="020F0502020204030204" pitchFamily="34" charset="0"/>
                      </a:endParaRPr>
                    </a:p>
                  </a:txBody>
                  <a:tcPr marL="7004" marR="7004" marT="7004" marB="0" anchor="ctr"/>
                </a:tc>
                <a:tc>
                  <a:txBody>
                    <a:bodyPr/>
                    <a:lstStyle/>
                    <a:p>
                      <a:pPr algn="ctr" fontAlgn="ctr"/>
                      <a:r>
                        <a:rPr lang="en-US" sz="1200" b="1" u="none" strike="noStrike" dirty="0">
                          <a:effectLst/>
                          <a:latin typeface="+mn-lt"/>
                        </a:rPr>
                        <a:t>Driver</a:t>
                      </a:r>
                      <a:br>
                        <a:rPr lang="en-US" sz="1200" b="1" u="none" strike="noStrike" dirty="0">
                          <a:effectLst/>
                          <a:latin typeface="+mn-lt"/>
                        </a:rPr>
                      </a:br>
                      <a:r>
                        <a:rPr lang="en-US" sz="1200" b="1" u="none" strike="noStrike" dirty="0">
                          <a:effectLst/>
                          <a:latin typeface="+mn-lt"/>
                        </a:rPr>
                        <a:t>Assistance</a:t>
                      </a:r>
                      <a:endParaRPr lang="en-US" sz="1200" b="1" i="0" u="none" strike="noStrike" dirty="0">
                        <a:solidFill>
                          <a:srgbClr val="000000"/>
                        </a:solidFill>
                        <a:effectLst/>
                        <a:latin typeface="+mn-lt"/>
                      </a:endParaRPr>
                    </a:p>
                  </a:txBody>
                  <a:tcPr marL="7004" marR="7004" marT="7004" marB="0" anchor="ctr"/>
                </a:tc>
                <a:tc>
                  <a:txBody>
                    <a:bodyPr/>
                    <a:lstStyle/>
                    <a:p>
                      <a:pPr algn="ctr" fontAlgn="ctr"/>
                      <a:r>
                        <a:rPr lang="en-US" sz="1200" b="1" i="0" u="none" strike="noStrike" dirty="0" smtClean="0">
                          <a:solidFill>
                            <a:schemeClr val="tx1"/>
                          </a:solidFill>
                          <a:effectLst/>
                          <a:latin typeface="+mn-lt"/>
                        </a:rPr>
                        <a:t>Automation controls one vehicle</a:t>
                      </a:r>
                      <a:r>
                        <a:rPr lang="en-US" sz="1200" b="1" i="0" u="none" strike="noStrike" baseline="0" dirty="0" smtClean="0">
                          <a:solidFill>
                            <a:schemeClr val="tx1"/>
                          </a:solidFill>
                          <a:effectLst/>
                          <a:latin typeface="+mn-lt"/>
                        </a:rPr>
                        <a:t> function </a:t>
                      </a:r>
                      <a:br>
                        <a:rPr lang="en-US" sz="1200" b="1" i="0" u="none" strike="noStrike" baseline="0" dirty="0" smtClean="0">
                          <a:solidFill>
                            <a:schemeClr val="tx1"/>
                          </a:solidFill>
                          <a:effectLst/>
                          <a:latin typeface="+mn-lt"/>
                        </a:rPr>
                      </a:br>
                      <a:r>
                        <a:rPr lang="en-US" sz="1200" b="1" i="0" u="none" strike="noStrike" baseline="0" dirty="0" smtClean="0">
                          <a:solidFill>
                            <a:schemeClr val="tx1"/>
                          </a:solidFill>
                          <a:effectLst/>
                          <a:latin typeface="+mn-lt"/>
                        </a:rPr>
                        <a:t>(steering OR speed)</a:t>
                      </a:r>
                      <a:endParaRPr lang="en-US" sz="1200" b="1" i="0" u="none" strike="noStrike" dirty="0">
                        <a:solidFill>
                          <a:schemeClr val="tx1"/>
                        </a:solidFill>
                        <a:effectLst/>
                        <a:latin typeface="+mn-lt"/>
                      </a:endParaRPr>
                    </a:p>
                  </a:txBody>
                  <a:tcPr marL="7004" marR="7004" marT="7004" marB="0" anchor="ctr"/>
                </a:tc>
                <a:tc>
                  <a:txBody>
                    <a:bodyPr/>
                    <a:lstStyle/>
                    <a:p>
                      <a:endParaRPr lang="en-US" dirty="0">
                        <a:solidFill>
                          <a:schemeClr val="tx1"/>
                        </a:solidFill>
                      </a:endParaRPr>
                    </a:p>
                  </a:txBody>
                  <a:tcPr/>
                </a:tc>
                <a:tc>
                  <a:txBody>
                    <a:bodyPr/>
                    <a:lstStyle/>
                    <a:p>
                      <a:r>
                        <a:rPr lang="en-US" sz="1200" b="1" dirty="0" smtClean="0">
                          <a:solidFill>
                            <a:schemeClr val="tx1"/>
                          </a:solidFill>
                        </a:rPr>
                        <a:t>Adaptive Cruise Control</a:t>
                      </a:r>
                    </a:p>
                    <a:p>
                      <a:r>
                        <a:rPr lang="en-US" sz="1200" b="1" dirty="0" smtClean="0">
                          <a:solidFill>
                            <a:schemeClr val="tx1"/>
                          </a:solidFill>
                        </a:rPr>
                        <a:t>Lane Keep</a:t>
                      </a:r>
                      <a:r>
                        <a:rPr lang="en-US" sz="1200" b="1" baseline="0" dirty="0" smtClean="0">
                          <a:solidFill>
                            <a:schemeClr val="tx1"/>
                          </a:solidFill>
                        </a:rPr>
                        <a:t> Assist</a:t>
                      </a:r>
                      <a:endParaRPr lang="en-US" sz="1200" b="1" dirty="0">
                        <a:solidFill>
                          <a:schemeClr val="tx1"/>
                        </a:solidFill>
                      </a:endParaRPr>
                    </a:p>
                  </a:txBody>
                  <a:tcPr anchor="ctr"/>
                </a:tc>
              </a:tr>
              <a:tr h="626787">
                <a:tc>
                  <a:txBody>
                    <a:bodyPr/>
                    <a:lstStyle/>
                    <a:p>
                      <a:pPr algn="ctr" fontAlgn="ctr"/>
                      <a:r>
                        <a:rPr lang="en-US" sz="1200" b="1" u="none" strike="noStrike" dirty="0">
                          <a:effectLst/>
                        </a:rPr>
                        <a:t>2</a:t>
                      </a:r>
                      <a:endParaRPr lang="en-US" sz="1200" b="1" i="0" u="none" strike="noStrike" dirty="0">
                        <a:solidFill>
                          <a:srgbClr val="000000"/>
                        </a:solidFill>
                        <a:effectLst/>
                        <a:latin typeface="Calibri" panose="020F0502020204030204" pitchFamily="34" charset="0"/>
                      </a:endParaRPr>
                    </a:p>
                  </a:txBody>
                  <a:tcPr marL="7004" marR="7004" marT="7004" marB="0" anchor="ctr"/>
                </a:tc>
                <a:tc>
                  <a:txBody>
                    <a:bodyPr/>
                    <a:lstStyle/>
                    <a:p>
                      <a:pPr algn="ctr" fontAlgn="ctr"/>
                      <a:r>
                        <a:rPr lang="en-US" sz="1200" b="1" u="none" strike="noStrike" dirty="0">
                          <a:effectLst/>
                          <a:latin typeface="+mn-lt"/>
                        </a:rPr>
                        <a:t>Partial</a:t>
                      </a:r>
                      <a:br>
                        <a:rPr lang="en-US" sz="1200" b="1" u="none" strike="noStrike" dirty="0">
                          <a:effectLst/>
                          <a:latin typeface="+mn-lt"/>
                        </a:rPr>
                      </a:br>
                      <a:r>
                        <a:rPr lang="en-US" sz="1200" b="1" u="none" strike="noStrike" dirty="0">
                          <a:effectLst/>
                          <a:latin typeface="+mn-lt"/>
                        </a:rPr>
                        <a:t>Automation</a:t>
                      </a:r>
                      <a:endParaRPr lang="en-US" sz="1200" b="1" i="0" u="none" strike="noStrike" dirty="0">
                        <a:solidFill>
                          <a:srgbClr val="000000"/>
                        </a:solidFill>
                        <a:effectLst/>
                        <a:latin typeface="+mn-lt"/>
                      </a:endParaRPr>
                    </a:p>
                  </a:txBody>
                  <a:tcPr marL="7004" marR="7004" marT="7004" marB="0" anchor="ctr"/>
                </a:tc>
                <a:tc>
                  <a:txBody>
                    <a:bodyPr/>
                    <a:lstStyle/>
                    <a:p>
                      <a:pPr algn="ctr" fontAlgn="ctr"/>
                      <a:r>
                        <a:rPr lang="en-US" sz="1200" b="1" i="0" u="none" strike="noStrike" dirty="0" smtClean="0">
                          <a:solidFill>
                            <a:schemeClr val="tx1"/>
                          </a:solidFill>
                          <a:effectLst/>
                          <a:latin typeface="+mn-lt"/>
                        </a:rPr>
                        <a:t>Automation controls BOTH steering and speed;</a:t>
                      </a:r>
                      <a:r>
                        <a:rPr lang="en-US" sz="1200" b="1" i="0" u="none" strike="noStrike" baseline="0" dirty="0" smtClean="0">
                          <a:solidFill>
                            <a:schemeClr val="tx1"/>
                          </a:solidFill>
                          <a:effectLst/>
                          <a:latin typeface="+mn-lt"/>
                        </a:rPr>
                        <a:t> </a:t>
                      </a:r>
                      <a:br>
                        <a:rPr lang="en-US" sz="1200" b="1" i="0" u="none" strike="noStrike" baseline="0" dirty="0" smtClean="0">
                          <a:solidFill>
                            <a:schemeClr val="tx1"/>
                          </a:solidFill>
                          <a:effectLst/>
                          <a:latin typeface="+mn-lt"/>
                        </a:rPr>
                      </a:br>
                      <a:r>
                        <a:rPr lang="en-US" sz="1200" b="1" i="0" u="none" strike="noStrike" baseline="0" dirty="0" smtClean="0">
                          <a:solidFill>
                            <a:schemeClr val="tx1"/>
                          </a:solidFill>
                          <a:effectLst/>
                          <a:latin typeface="+mn-lt"/>
                        </a:rPr>
                        <a:t>driver responsible for monitoring and immediate reengagement</a:t>
                      </a:r>
                      <a:endParaRPr lang="en-US" sz="1200" b="1" i="0" u="none" strike="noStrike" dirty="0">
                        <a:solidFill>
                          <a:schemeClr val="tx1"/>
                        </a:solidFill>
                        <a:effectLst/>
                        <a:latin typeface="+mn-lt"/>
                      </a:endParaRPr>
                    </a:p>
                  </a:txBody>
                  <a:tcPr marL="7004" marR="7004" marT="7004" marB="0" anchor="ctr"/>
                </a:tc>
                <a:tc>
                  <a:txBody>
                    <a:bodyPr/>
                    <a:lstStyle/>
                    <a:p>
                      <a:endParaRPr lang="en-US" dirty="0">
                        <a:solidFill>
                          <a:schemeClr val="tx1"/>
                        </a:solidFill>
                      </a:endParaRPr>
                    </a:p>
                  </a:txBody>
                  <a:tcPr/>
                </a:tc>
                <a:tc>
                  <a:txBody>
                    <a:bodyPr/>
                    <a:lstStyle/>
                    <a:p>
                      <a:r>
                        <a:rPr lang="en-US" sz="1200" b="1" dirty="0" smtClean="0">
                          <a:solidFill>
                            <a:schemeClr val="tx1"/>
                          </a:solidFill>
                        </a:rPr>
                        <a:t>Tesla Autopilot</a:t>
                      </a:r>
                    </a:p>
                    <a:p>
                      <a:r>
                        <a:rPr lang="en-US" sz="1200" b="1" dirty="0" smtClean="0">
                          <a:solidFill>
                            <a:schemeClr val="tx1"/>
                          </a:solidFill>
                        </a:rPr>
                        <a:t>Audi Traffic Jam Assistant</a:t>
                      </a:r>
                      <a:endParaRPr lang="en-US" sz="1200" b="1" dirty="0">
                        <a:solidFill>
                          <a:schemeClr val="tx1"/>
                        </a:solidFill>
                      </a:endParaRPr>
                    </a:p>
                  </a:txBody>
                  <a:tcPr anchor="ctr"/>
                </a:tc>
              </a:tr>
              <a:tr h="626787">
                <a:tc>
                  <a:txBody>
                    <a:bodyPr/>
                    <a:lstStyle/>
                    <a:p>
                      <a:pPr algn="ctr" fontAlgn="ctr"/>
                      <a:r>
                        <a:rPr lang="en-US" sz="1200" b="1" u="none" strike="noStrike" dirty="0">
                          <a:effectLst/>
                        </a:rPr>
                        <a:t>3</a:t>
                      </a:r>
                      <a:endParaRPr lang="en-US" sz="1200" b="1" i="0" u="none" strike="noStrike" dirty="0">
                        <a:solidFill>
                          <a:srgbClr val="000000"/>
                        </a:solidFill>
                        <a:effectLst/>
                        <a:latin typeface="Calibri" panose="020F0502020204030204" pitchFamily="34" charset="0"/>
                      </a:endParaRPr>
                    </a:p>
                  </a:txBody>
                  <a:tcPr marL="7004" marR="7004" marT="7004" marB="0" anchor="ctr"/>
                </a:tc>
                <a:tc>
                  <a:txBody>
                    <a:bodyPr/>
                    <a:lstStyle/>
                    <a:p>
                      <a:pPr algn="ctr" fontAlgn="ctr"/>
                      <a:r>
                        <a:rPr lang="en-US" sz="1200" b="1" u="none" strike="noStrike" dirty="0">
                          <a:effectLst/>
                          <a:latin typeface="+mn-lt"/>
                        </a:rPr>
                        <a:t>Conditional</a:t>
                      </a:r>
                      <a:br>
                        <a:rPr lang="en-US" sz="1200" b="1" u="none" strike="noStrike" dirty="0">
                          <a:effectLst/>
                          <a:latin typeface="+mn-lt"/>
                        </a:rPr>
                      </a:br>
                      <a:r>
                        <a:rPr lang="en-US" sz="1200" b="1" u="none" strike="noStrike" dirty="0">
                          <a:effectLst/>
                          <a:latin typeface="+mn-lt"/>
                        </a:rPr>
                        <a:t>Automation</a:t>
                      </a:r>
                      <a:endParaRPr lang="en-US" sz="1200" b="1" i="0" u="none" strike="noStrike" dirty="0">
                        <a:solidFill>
                          <a:srgbClr val="000000"/>
                        </a:solidFill>
                        <a:effectLst/>
                        <a:latin typeface="+mn-lt"/>
                      </a:endParaRPr>
                    </a:p>
                  </a:txBody>
                  <a:tcPr marL="7004" marR="7004" marT="7004" marB="0" anchor="ctr"/>
                </a:tc>
                <a:tc>
                  <a:txBody>
                    <a:bodyPr/>
                    <a:lstStyle/>
                    <a:p>
                      <a:pPr algn="ctr" fontAlgn="ctr"/>
                      <a:r>
                        <a:rPr lang="en-US" sz="1200" b="1" i="0" u="none" strike="noStrike" dirty="0" smtClean="0">
                          <a:solidFill>
                            <a:schemeClr val="tx1"/>
                          </a:solidFill>
                          <a:effectLst/>
                          <a:latin typeface="+mn-lt"/>
                        </a:rPr>
                        <a:t>Automation controls BOTH steering and speed </a:t>
                      </a:r>
                      <a:br>
                        <a:rPr lang="en-US" sz="1200" b="1" i="0" u="none" strike="noStrike" dirty="0" smtClean="0">
                          <a:solidFill>
                            <a:schemeClr val="tx1"/>
                          </a:solidFill>
                          <a:effectLst/>
                          <a:latin typeface="+mn-lt"/>
                        </a:rPr>
                      </a:br>
                      <a:r>
                        <a:rPr lang="en-US" sz="1200" b="1" i="0" u="none" strike="noStrike" dirty="0" smtClean="0">
                          <a:solidFill>
                            <a:schemeClr val="tx1"/>
                          </a:solidFill>
                          <a:effectLst/>
                          <a:latin typeface="+mn-lt"/>
                        </a:rPr>
                        <a:t>and monitors environment; </a:t>
                      </a:r>
                      <a:br>
                        <a:rPr lang="en-US" sz="1200" b="1" i="0" u="none" strike="noStrike" dirty="0" smtClean="0">
                          <a:solidFill>
                            <a:schemeClr val="tx1"/>
                          </a:solidFill>
                          <a:effectLst/>
                          <a:latin typeface="+mn-lt"/>
                        </a:rPr>
                      </a:br>
                      <a:r>
                        <a:rPr lang="en-US" sz="1200" b="1" i="0" u="none" strike="noStrike" dirty="0" smtClean="0">
                          <a:solidFill>
                            <a:schemeClr val="tx1"/>
                          </a:solidFill>
                          <a:effectLst/>
                          <a:latin typeface="+mn-lt"/>
                        </a:rPr>
                        <a:t>driver may</a:t>
                      </a:r>
                      <a:r>
                        <a:rPr lang="en-US" sz="1200" b="1" i="0" u="none" strike="noStrike" baseline="0" dirty="0" smtClean="0">
                          <a:solidFill>
                            <a:schemeClr val="tx1"/>
                          </a:solidFill>
                          <a:effectLst/>
                          <a:latin typeface="+mn-lt"/>
                        </a:rPr>
                        <a:t> be notified to reengage</a:t>
                      </a:r>
                      <a:r>
                        <a:rPr lang="en-US" sz="1200" b="1" i="0" u="none" strike="noStrike" dirty="0" smtClean="0">
                          <a:solidFill>
                            <a:schemeClr val="tx1"/>
                          </a:solidFill>
                          <a:effectLst/>
                          <a:latin typeface="+mn-lt"/>
                        </a:rPr>
                        <a:t> </a:t>
                      </a:r>
                      <a:endParaRPr lang="en-US" sz="1200" b="1" i="0" u="none" strike="noStrike" dirty="0">
                        <a:solidFill>
                          <a:schemeClr val="tx1"/>
                        </a:solidFill>
                        <a:effectLst/>
                        <a:latin typeface="+mn-lt"/>
                      </a:endParaRPr>
                    </a:p>
                  </a:txBody>
                  <a:tcPr marL="7004" marR="7004" marT="7004" marB="0" anchor="ctr"/>
                </a:tc>
                <a:tc>
                  <a:txBody>
                    <a:bodyPr/>
                    <a:lstStyle/>
                    <a:p>
                      <a:endParaRPr lang="en-US" dirty="0">
                        <a:solidFill>
                          <a:schemeClr val="tx1"/>
                        </a:solidFill>
                      </a:endParaRPr>
                    </a:p>
                  </a:txBody>
                  <a:tcPr/>
                </a:tc>
                <a:tc>
                  <a:txBody>
                    <a:bodyPr/>
                    <a:lstStyle/>
                    <a:p>
                      <a:r>
                        <a:rPr lang="en-US" sz="1200" b="1" dirty="0" smtClean="0">
                          <a:solidFill>
                            <a:schemeClr val="tx1"/>
                          </a:solidFill>
                        </a:rPr>
                        <a:t>Volvo </a:t>
                      </a:r>
                      <a:r>
                        <a:rPr lang="en-US" sz="1200" b="1" dirty="0" err="1" smtClean="0">
                          <a:solidFill>
                            <a:schemeClr val="tx1"/>
                          </a:solidFill>
                        </a:rPr>
                        <a:t>DriveMe</a:t>
                      </a:r>
                      <a:endParaRPr lang="en-US" sz="1200" b="1" dirty="0">
                        <a:solidFill>
                          <a:schemeClr val="tx1"/>
                        </a:solidFill>
                      </a:endParaRPr>
                    </a:p>
                  </a:txBody>
                  <a:tcPr anchor="ctr"/>
                </a:tc>
              </a:tr>
              <a:tr h="626787">
                <a:tc>
                  <a:txBody>
                    <a:bodyPr/>
                    <a:lstStyle/>
                    <a:p>
                      <a:pPr algn="ctr" fontAlgn="ctr"/>
                      <a:r>
                        <a:rPr lang="en-US" sz="1200" b="1" u="none" strike="noStrike" dirty="0">
                          <a:effectLst/>
                        </a:rPr>
                        <a:t>4</a:t>
                      </a:r>
                      <a:endParaRPr lang="en-US" sz="1200" b="1" i="0" u="none" strike="noStrike" dirty="0">
                        <a:solidFill>
                          <a:srgbClr val="000000"/>
                        </a:solidFill>
                        <a:effectLst/>
                        <a:latin typeface="Calibri" panose="020F0502020204030204" pitchFamily="34" charset="0"/>
                      </a:endParaRPr>
                    </a:p>
                  </a:txBody>
                  <a:tcPr marL="7004" marR="7004" marT="7004" marB="0" anchor="ctr"/>
                </a:tc>
                <a:tc>
                  <a:txBody>
                    <a:bodyPr/>
                    <a:lstStyle/>
                    <a:p>
                      <a:pPr algn="ctr" fontAlgn="ctr"/>
                      <a:r>
                        <a:rPr lang="en-US" sz="1200" b="1" u="none" strike="noStrike" dirty="0">
                          <a:effectLst/>
                          <a:latin typeface="+mn-lt"/>
                        </a:rPr>
                        <a:t>High</a:t>
                      </a:r>
                      <a:br>
                        <a:rPr lang="en-US" sz="1200" b="1" u="none" strike="noStrike" dirty="0">
                          <a:effectLst/>
                          <a:latin typeface="+mn-lt"/>
                        </a:rPr>
                      </a:br>
                      <a:r>
                        <a:rPr lang="en-US" sz="1200" b="1" u="none" strike="noStrike" dirty="0">
                          <a:effectLst/>
                          <a:latin typeface="+mn-lt"/>
                        </a:rPr>
                        <a:t>Automation</a:t>
                      </a:r>
                      <a:endParaRPr lang="en-US" sz="1200" b="1" i="0" u="none" strike="noStrike" dirty="0">
                        <a:solidFill>
                          <a:srgbClr val="000000"/>
                        </a:solidFill>
                        <a:effectLst/>
                        <a:latin typeface="+mn-lt"/>
                      </a:endParaRPr>
                    </a:p>
                  </a:txBody>
                  <a:tcPr marL="7004" marR="7004" marT="7004" marB="0" anchor="ctr"/>
                </a:tc>
                <a:tc>
                  <a:txBody>
                    <a:bodyPr/>
                    <a:lstStyle/>
                    <a:p>
                      <a:pPr algn="ctr" fontAlgn="ctr"/>
                      <a:r>
                        <a:rPr lang="en-US" sz="1200" b="1" i="0" u="none" strike="noStrike" dirty="0" smtClean="0">
                          <a:solidFill>
                            <a:schemeClr val="tx1"/>
                          </a:solidFill>
                          <a:effectLst/>
                          <a:latin typeface="+mn-lt"/>
                        </a:rPr>
                        <a:t>Automation  performs all aspects of dynamic driving task in SOME driving</a:t>
                      </a:r>
                      <a:r>
                        <a:rPr lang="en-US" sz="1200" b="1" i="0" u="none" strike="noStrike" baseline="0" dirty="0" smtClean="0">
                          <a:solidFill>
                            <a:schemeClr val="tx1"/>
                          </a:solidFill>
                          <a:effectLst/>
                          <a:latin typeface="+mn-lt"/>
                        </a:rPr>
                        <a:t> modes; </a:t>
                      </a:r>
                      <a:br>
                        <a:rPr lang="en-US" sz="1200" b="1" i="0" u="none" strike="noStrike" baseline="0" dirty="0" smtClean="0">
                          <a:solidFill>
                            <a:schemeClr val="tx1"/>
                          </a:solidFill>
                          <a:effectLst/>
                          <a:latin typeface="+mn-lt"/>
                        </a:rPr>
                      </a:br>
                      <a:r>
                        <a:rPr lang="en-US" sz="1200" b="1" i="0" u="none" strike="noStrike" baseline="0" dirty="0" smtClean="0">
                          <a:solidFill>
                            <a:schemeClr val="tx1"/>
                          </a:solidFill>
                          <a:effectLst/>
                          <a:latin typeface="+mn-lt"/>
                        </a:rPr>
                        <a:t>driver not required to reengage </a:t>
                      </a:r>
                      <a:endParaRPr lang="en-US" sz="1200" b="1" i="0" u="none" strike="noStrike" dirty="0">
                        <a:solidFill>
                          <a:schemeClr val="tx1"/>
                        </a:solidFill>
                        <a:effectLst/>
                        <a:latin typeface="+mn-lt"/>
                      </a:endParaRPr>
                    </a:p>
                  </a:txBody>
                  <a:tcPr marL="7004" marR="7004" marT="7004" marB="0" anchor="ctr"/>
                </a:tc>
                <a:tc>
                  <a:txBody>
                    <a:bodyPr/>
                    <a:lstStyle/>
                    <a:p>
                      <a:endParaRPr lang="en-US" dirty="0">
                        <a:solidFill>
                          <a:schemeClr val="tx1"/>
                        </a:solidFill>
                      </a:endParaRPr>
                    </a:p>
                  </a:txBody>
                  <a:tcPr/>
                </a:tc>
                <a:tc>
                  <a:txBody>
                    <a:bodyPr/>
                    <a:lstStyle/>
                    <a:p>
                      <a:r>
                        <a:rPr lang="en-US" sz="1200" b="1" dirty="0" smtClean="0">
                          <a:solidFill>
                            <a:schemeClr val="tx1"/>
                          </a:solidFill>
                        </a:rPr>
                        <a:t>Closed Campus Driverless Shuttle </a:t>
                      </a:r>
                    </a:p>
                    <a:p>
                      <a:r>
                        <a:rPr lang="en-US" sz="1200" b="1" dirty="0" smtClean="0">
                          <a:solidFill>
                            <a:schemeClr val="tx1"/>
                          </a:solidFill>
                        </a:rPr>
                        <a:t>Driverless Valet</a:t>
                      </a:r>
                      <a:endParaRPr lang="en-US" sz="1200" b="1" dirty="0">
                        <a:solidFill>
                          <a:schemeClr val="tx1"/>
                        </a:solidFill>
                      </a:endParaRPr>
                    </a:p>
                  </a:txBody>
                  <a:tcPr anchor="ctr"/>
                </a:tc>
              </a:tr>
              <a:tr h="614261">
                <a:tc>
                  <a:txBody>
                    <a:bodyPr/>
                    <a:lstStyle/>
                    <a:p>
                      <a:pPr algn="ctr" fontAlgn="ctr"/>
                      <a:r>
                        <a:rPr lang="en-US" sz="1200" b="1" u="none" strike="noStrike" dirty="0">
                          <a:effectLst/>
                        </a:rPr>
                        <a:t>5</a:t>
                      </a:r>
                      <a:endParaRPr lang="en-US" sz="1200" b="1" i="0" u="none" strike="noStrike" dirty="0">
                        <a:solidFill>
                          <a:srgbClr val="000000"/>
                        </a:solidFill>
                        <a:effectLst/>
                        <a:latin typeface="Calibri" panose="020F0502020204030204" pitchFamily="34" charset="0"/>
                      </a:endParaRPr>
                    </a:p>
                  </a:txBody>
                  <a:tcPr marL="7004" marR="7004" marT="7004" marB="0" anchor="ctr"/>
                </a:tc>
                <a:tc>
                  <a:txBody>
                    <a:bodyPr/>
                    <a:lstStyle/>
                    <a:p>
                      <a:pPr algn="ctr" fontAlgn="ctr"/>
                      <a:r>
                        <a:rPr lang="en-US" sz="1200" b="1" u="none" strike="noStrike" dirty="0">
                          <a:effectLst/>
                          <a:latin typeface="+mn-lt"/>
                        </a:rPr>
                        <a:t>Full</a:t>
                      </a:r>
                      <a:br>
                        <a:rPr lang="en-US" sz="1200" b="1" u="none" strike="noStrike" dirty="0">
                          <a:effectLst/>
                          <a:latin typeface="+mn-lt"/>
                        </a:rPr>
                      </a:br>
                      <a:r>
                        <a:rPr lang="en-US" sz="1200" b="1" u="none" strike="noStrike" dirty="0">
                          <a:effectLst/>
                          <a:latin typeface="+mn-lt"/>
                        </a:rPr>
                        <a:t>Automation</a:t>
                      </a:r>
                      <a:endParaRPr lang="en-US" sz="1200" b="1" i="0" u="none" strike="noStrike" dirty="0">
                        <a:solidFill>
                          <a:srgbClr val="000000"/>
                        </a:solidFill>
                        <a:effectLst/>
                        <a:latin typeface="+mn-lt"/>
                      </a:endParaRPr>
                    </a:p>
                  </a:txBody>
                  <a:tcPr marL="7004" marR="7004" marT="7004" marB="0" anchor="ctr"/>
                </a:tc>
                <a:tc>
                  <a:txBody>
                    <a:bodyPr/>
                    <a:lstStyle/>
                    <a:p>
                      <a:pPr algn="ctr" fontAlgn="ctr"/>
                      <a:r>
                        <a:rPr lang="en-US" sz="1200" b="1" i="0" u="none" strike="noStrike" dirty="0" smtClean="0">
                          <a:solidFill>
                            <a:schemeClr val="tx1"/>
                          </a:solidFill>
                          <a:effectLst/>
                          <a:latin typeface="+mn-lt"/>
                        </a:rPr>
                        <a:t>Automation  performs all aspects of dynamic driving task under ALL roadway and environmental conditions</a:t>
                      </a:r>
                      <a:endParaRPr lang="en-US" sz="1200" b="1" i="0" u="none" strike="noStrike" dirty="0">
                        <a:solidFill>
                          <a:schemeClr val="tx1"/>
                        </a:solidFill>
                        <a:effectLst/>
                        <a:latin typeface="+mn-lt"/>
                      </a:endParaRPr>
                    </a:p>
                  </a:txBody>
                  <a:tcPr marL="7004" marR="7004" marT="7004" marB="0" anchor="ctr"/>
                </a:tc>
                <a:tc>
                  <a:txBody>
                    <a:bodyPr/>
                    <a:lstStyle/>
                    <a:p>
                      <a:endParaRPr lang="en-US" dirty="0">
                        <a:solidFill>
                          <a:schemeClr val="tx1"/>
                        </a:solidFill>
                      </a:endParaRPr>
                    </a:p>
                  </a:txBody>
                  <a:tcPr/>
                </a:tc>
                <a:tc>
                  <a:txBody>
                    <a:bodyPr/>
                    <a:lstStyle/>
                    <a:p>
                      <a:r>
                        <a:rPr lang="en-US" sz="1200" b="1" dirty="0" smtClean="0">
                          <a:solidFill>
                            <a:schemeClr val="tx1"/>
                          </a:solidFill>
                        </a:rPr>
                        <a:t>Driverless Taxi</a:t>
                      </a:r>
                      <a:endParaRPr lang="en-US" sz="1200" b="1" dirty="0">
                        <a:solidFill>
                          <a:schemeClr val="tx1"/>
                        </a:solidFill>
                      </a:endParaRPr>
                    </a:p>
                  </a:txBody>
                  <a:tcPr anchor="ctr"/>
                </a:tc>
              </a:tr>
            </a:tbl>
          </a:graphicData>
        </a:graphic>
      </p:graphicFrame>
      <p:sp>
        <p:nvSpPr>
          <p:cNvPr id="4" name="Date Placeholder 3"/>
          <p:cNvSpPr>
            <a:spLocks noGrp="1"/>
          </p:cNvSpPr>
          <p:nvPr>
            <p:ph type="dt" sz="half" idx="2"/>
          </p:nvPr>
        </p:nvSpPr>
        <p:spPr/>
        <p:txBody>
          <a:bodyPr/>
          <a:lstStyle/>
          <a:p>
            <a:r>
              <a:rPr lang="en-US" dirty="0" smtClean="0"/>
              <a:t>2/4/2017</a:t>
            </a:r>
            <a:endParaRPr lang="en-US" dirty="0"/>
          </a:p>
        </p:txBody>
      </p:sp>
      <p:grpSp>
        <p:nvGrpSpPr>
          <p:cNvPr id="23" name="Group 22"/>
          <p:cNvGrpSpPr/>
          <p:nvPr/>
        </p:nvGrpSpPr>
        <p:grpSpPr>
          <a:xfrm>
            <a:off x="6316509" y="4024798"/>
            <a:ext cx="1633981" cy="512229"/>
            <a:chOff x="7808161" y="4000988"/>
            <a:chExt cx="1633981" cy="512229"/>
          </a:xfrm>
        </p:grpSpPr>
        <p:pic>
          <p:nvPicPr>
            <p:cNvPr id="12" name="Picture 11"/>
            <p:cNvPicPr>
              <a:picLocks noChangeAspect="1"/>
            </p:cNvPicPr>
            <p:nvPr/>
          </p:nvPicPr>
          <p:blipFill>
            <a:blip r:embed="rId3" cstate="print">
              <a:duotone>
                <a:schemeClr val="accent1">
                  <a:shade val="45000"/>
                  <a:satMod val="135000"/>
                </a:schemeClr>
                <a:prstClr val="white"/>
              </a:duoton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08161" y="4034627"/>
              <a:ext cx="478590" cy="478590"/>
            </a:xfrm>
            <a:prstGeom prst="rect">
              <a:avLst/>
            </a:prstGeom>
          </p:spPr>
        </p:pic>
        <p:pic>
          <p:nvPicPr>
            <p:cNvPr id="13" name="Picture 12"/>
            <p:cNvPicPr>
              <a:picLocks noChangeAspect="1"/>
            </p:cNvPicPr>
            <p:nvPr/>
          </p:nvPicPr>
          <p:blipFill>
            <a:blip r:embed="rId4"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8303260" y="4000988"/>
              <a:ext cx="574040" cy="489369"/>
            </a:xfrm>
            <a:prstGeom prst="rect">
              <a:avLst/>
            </a:prstGeom>
          </p:spPr>
        </p:pic>
        <p:pic>
          <p:nvPicPr>
            <p:cNvPr id="16" name="Picture 15"/>
            <p:cNvPicPr>
              <a:picLocks noChangeAspect="1"/>
            </p:cNvPicPr>
            <p:nvPr/>
          </p:nvPicPr>
          <p:blipFill>
            <a:blip r:embed="rId5" cstate="print">
              <a:duotone>
                <a:schemeClr val="accent1">
                  <a:shade val="45000"/>
                  <a:satMod val="135000"/>
                </a:schemeClr>
                <a:prstClr val="white"/>
              </a:duoton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8944955" y="4016030"/>
              <a:ext cx="497187" cy="497187"/>
            </a:xfrm>
            <a:prstGeom prst="rect">
              <a:avLst/>
            </a:prstGeom>
          </p:spPr>
        </p:pic>
      </p:grpSp>
      <p:grpSp>
        <p:nvGrpSpPr>
          <p:cNvPr id="35" name="Group 34"/>
          <p:cNvGrpSpPr/>
          <p:nvPr/>
        </p:nvGrpSpPr>
        <p:grpSpPr>
          <a:xfrm>
            <a:off x="6316509" y="4651785"/>
            <a:ext cx="2711634" cy="521527"/>
            <a:chOff x="7145430" y="4575888"/>
            <a:chExt cx="2711634" cy="521527"/>
          </a:xfrm>
        </p:grpSpPr>
        <p:grpSp>
          <p:nvGrpSpPr>
            <p:cNvPr id="24" name="Group 23"/>
            <p:cNvGrpSpPr/>
            <p:nvPr/>
          </p:nvGrpSpPr>
          <p:grpSpPr>
            <a:xfrm>
              <a:off x="7145430" y="4575888"/>
              <a:ext cx="2118552" cy="521527"/>
              <a:chOff x="7808161" y="4552078"/>
              <a:chExt cx="2118552" cy="521527"/>
            </a:xfrm>
          </p:grpSpPr>
          <p:pic>
            <p:nvPicPr>
              <p:cNvPr id="14" name="Picture 13"/>
              <p:cNvPicPr>
                <a:picLocks noChangeAspect="1"/>
              </p:cNvPicPr>
              <p:nvPr/>
            </p:nvPicPr>
            <p:blipFill>
              <a:blip r:embed="rId3" cstate="print">
                <a:duotone>
                  <a:schemeClr val="accent1">
                    <a:shade val="45000"/>
                    <a:satMod val="135000"/>
                  </a:schemeClr>
                  <a:prstClr val="white"/>
                </a:duoton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08161" y="4585717"/>
                <a:ext cx="478590" cy="478590"/>
              </a:xfrm>
              <a:prstGeom prst="rect">
                <a:avLst/>
              </a:prstGeom>
            </p:spPr>
          </p:pic>
          <p:pic>
            <p:nvPicPr>
              <p:cNvPr id="15" name="Picture 14"/>
              <p:cNvPicPr>
                <a:picLocks noChangeAspect="1"/>
              </p:cNvPicPr>
              <p:nvPr/>
            </p:nvPicPr>
            <p:blipFill>
              <a:blip r:embed="rId4"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8303260" y="4552078"/>
                <a:ext cx="574040" cy="489369"/>
              </a:xfrm>
              <a:prstGeom prst="rect">
                <a:avLst/>
              </a:prstGeom>
            </p:spPr>
          </p:pic>
          <p:pic>
            <p:nvPicPr>
              <p:cNvPr id="17" name="Picture 16"/>
              <p:cNvPicPr>
                <a:picLocks noChangeAspect="1"/>
              </p:cNvPicPr>
              <p:nvPr/>
            </p:nvPicPr>
            <p:blipFill>
              <a:blip r:embed="rId5" cstate="print">
                <a:duotone>
                  <a:schemeClr val="accent1">
                    <a:shade val="45000"/>
                    <a:satMod val="135000"/>
                  </a:schemeClr>
                  <a:prstClr val="white"/>
                </a:duoton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8944955" y="4576418"/>
                <a:ext cx="497187" cy="497187"/>
              </a:xfrm>
              <a:prstGeom prst="rect">
                <a:avLst/>
              </a:prstGeom>
            </p:spPr>
          </p:pic>
          <p:pic>
            <p:nvPicPr>
              <p:cNvPr id="18" name="Picture 17"/>
              <p:cNvPicPr>
                <a:picLocks noChangeAspect="1"/>
              </p:cNvPicPr>
              <p:nvPr/>
            </p:nvPicPr>
            <p:blipFill>
              <a:blip r:embed="rId6" cstate="print">
                <a:duotone>
                  <a:prstClr val="black"/>
                  <a:schemeClr val="accent1">
                    <a:tint val="45000"/>
                    <a:satMod val="400000"/>
                  </a:schemeClr>
                </a:duoton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511791" y="4585717"/>
                <a:ext cx="414922" cy="435889"/>
              </a:xfrm>
              <a:prstGeom prst="rect">
                <a:avLst/>
              </a:prstGeom>
            </p:spPr>
          </p:pic>
        </p:grpSp>
        <p:grpSp>
          <p:nvGrpSpPr>
            <p:cNvPr id="34" name="Group 33"/>
            <p:cNvGrpSpPr/>
            <p:nvPr/>
          </p:nvGrpSpPr>
          <p:grpSpPr>
            <a:xfrm>
              <a:off x="9328958" y="4609527"/>
              <a:ext cx="528106" cy="455730"/>
              <a:chOff x="9328958" y="4609527"/>
              <a:chExt cx="528106" cy="455730"/>
            </a:xfrm>
          </p:grpSpPr>
          <p:pic>
            <p:nvPicPr>
              <p:cNvPr id="31" name="Picture 30"/>
              <p:cNvPicPr>
                <a:picLocks noChangeAspect="1"/>
              </p:cNvPicPr>
              <p:nvPr/>
            </p:nvPicPr>
            <p:blipFill>
              <a:blip r:embed="rId7" cstate="print">
                <a:duotone>
                  <a:schemeClr val="accent1">
                    <a:shade val="45000"/>
                    <a:satMod val="135000"/>
                  </a:schemeClr>
                  <a:prstClr val="white"/>
                </a:duoton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412448" y="4651785"/>
                <a:ext cx="378304" cy="373575"/>
              </a:xfrm>
              <a:prstGeom prst="pie">
                <a:avLst>
                  <a:gd name="adj1" fmla="val 2018057"/>
                  <a:gd name="adj2" fmla="val 16200000"/>
                </a:avLst>
              </a:prstGeom>
            </p:spPr>
          </p:pic>
          <p:sp>
            <p:nvSpPr>
              <p:cNvPr id="32" name="Double Bracket 31"/>
              <p:cNvSpPr/>
              <p:nvPr/>
            </p:nvSpPr>
            <p:spPr>
              <a:xfrm>
                <a:off x="9328958" y="4609527"/>
                <a:ext cx="528106" cy="455730"/>
              </a:xfrm>
              <a:prstGeom prst="bracket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36" name="Group 35"/>
          <p:cNvGrpSpPr/>
          <p:nvPr/>
        </p:nvGrpSpPr>
        <p:grpSpPr>
          <a:xfrm>
            <a:off x="6316509" y="5239258"/>
            <a:ext cx="2711634" cy="521527"/>
            <a:chOff x="7145430" y="5126978"/>
            <a:chExt cx="2711634" cy="521527"/>
          </a:xfrm>
        </p:grpSpPr>
        <p:grpSp>
          <p:nvGrpSpPr>
            <p:cNvPr id="25" name="Group 24"/>
            <p:cNvGrpSpPr/>
            <p:nvPr/>
          </p:nvGrpSpPr>
          <p:grpSpPr>
            <a:xfrm>
              <a:off x="7145430" y="5126978"/>
              <a:ext cx="2118552" cy="521527"/>
              <a:chOff x="7808161" y="4552078"/>
              <a:chExt cx="2118552" cy="521527"/>
            </a:xfrm>
          </p:grpSpPr>
          <p:pic>
            <p:nvPicPr>
              <p:cNvPr id="26" name="Picture 25"/>
              <p:cNvPicPr>
                <a:picLocks noChangeAspect="1"/>
              </p:cNvPicPr>
              <p:nvPr/>
            </p:nvPicPr>
            <p:blipFill>
              <a:blip r:embed="rId3" cstate="print">
                <a:duotone>
                  <a:schemeClr val="accent1">
                    <a:shade val="45000"/>
                    <a:satMod val="135000"/>
                  </a:schemeClr>
                  <a:prstClr val="white"/>
                </a:duoton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08161" y="4585717"/>
                <a:ext cx="478590" cy="478590"/>
              </a:xfrm>
              <a:prstGeom prst="rect">
                <a:avLst/>
              </a:prstGeom>
            </p:spPr>
          </p:pic>
          <p:pic>
            <p:nvPicPr>
              <p:cNvPr id="27" name="Picture 26"/>
              <p:cNvPicPr>
                <a:picLocks noChangeAspect="1"/>
              </p:cNvPicPr>
              <p:nvPr/>
            </p:nvPicPr>
            <p:blipFill>
              <a:blip r:embed="rId4"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8303260" y="4552078"/>
                <a:ext cx="574040" cy="489369"/>
              </a:xfrm>
              <a:prstGeom prst="rect">
                <a:avLst/>
              </a:prstGeom>
            </p:spPr>
          </p:pic>
          <p:pic>
            <p:nvPicPr>
              <p:cNvPr id="28" name="Picture 27"/>
              <p:cNvPicPr>
                <a:picLocks noChangeAspect="1"/>
              </p:cNvPicPr>
              <p:nvPr/>
            </p:nvPicPr>
            <p:blipFill>
              <a:blip r:embed="rId5" cstate="print">
                <a:duotone>
                  <a:schemeClr val="accent1">
                    <a:shade val="45000"/>
                    <a:satMod val="135000"/>
                  </a:schemeClr>
                  <a:prstClr val="white"/>
                </a:duoton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8944955" y="4576418"/>
                <a:ext cx="497187" cy="497187"/>
              </a:xfrm>
              <a:prstGeom prst="rect">
                <a:avLst/>
              </a:prstGeom>
            </p:spPr>
          </p:pic>
          <p:pic>
            <p:nvPicPr>
              <p:cNvPr id="29" name="Picture 28"/>
              <p:cNvPicPr>
                <a:picLocks noChangeAspect="1"/>
              </p:cNvPicPr>
              <p:nvPr/>
            </p:nvPicPr>
            <p:blipFill>
              <a:blip r:embed="rId6" cstate="print">
                <a:duotone>
                  <a:prstClr val="black"/>
                  <a:schemeClr val="accent1">
                    <a:tint val="45000"/>
                    <a:satMod val="400000"/>
                  </a:schemeClr>
                </a:duoton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511791" y="4585717"/>
                <a:ext cx="414922" cy="435889"/>
              </a:xfrm>
              <a:prstGeom prst="rect">
                <a:avLst/>
              </a:prstGeom>
            </p:spPr>
          </p:pic>
        </p:grpSp>
        <p:pic>
          <p:nvPicPr>
            <p:cNvPr id="30" name="Picture 29"/>
            <p:cNvPicPr>
              <a:picLocks noChangeAspect="1"/>
            </p:cNvPicPr>
            <p:nvPr/>
          </p:nvPicPr>
          <p:blipFill>
            <a:blip r:embed="rId8" cstate="print">
              <a:duotone>
                <a:schemeClr val="accent1">
                  <a:shade val="45000"/>
                  <a:satMod val="135000"/>
                </a:schemeClr>
                <a:prstClr val="white"/>
              </a:duoton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412448" y="5190847"/>
              <a:ext cx="378304" cy="373575"/>
            </a:xfrm>
            <a:prstGeom prst="rect">
              <a:avLst/>
            </a:prstGeom>
          </p:spPr>
        </p:pic>
        <p:sp>
          <p:nvSpPr>
            <p:cNvPr id="33" name="Double Bracket 32"/>
            <p:cNvSpPr/>
            <p:nvPr/>
          </p:nvSpPr>
          <p:spPr>
            <a:xfrm>
              <a:off x="9328958" y="5156617"/>
              <a:ext cx="528106" cy="455730"/>
            </a:xfrm>
            <a:prstGeom prst="bracket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7" name="Group 36"/>
          <p:cNvGrpSpPr/>
          <p:nvPr/>
        </p:nvGrpSpPr>
        <p:grpSpPr>
          <a:xfrm>
            <a:off x="6316509" y="3419710"/>
            <a:ext cx="1522407" cy="512229"/>
            <a:chOff x="7808161" y="2909587"/>
            <a:chExt cx="1522407" cy="512229"/>
          </a:xfrm>
        </p:grpSpPr>
        <p:pic>
          <p:nvPicPr>
            <p:cNvPr id="38" name="Picture 37"/>
            <p:cNvPicPr>
              <a:picLocks noChangeAspect="1"/>
            </p:cNvPicPr>
            <p:nvPr/>
          </p:nvPicPr>
          <p:blipFill>
            <a:blip r:embed="rId9" cstate="print">
              <a:duotone>
                <a:schemeClr val="accent1">
                  <a:shade val="45000"/>
                  <a:satMod val="135000"/>
                </a:schemeClr>
                <a:prstClr val="white"/>
              </a:duoton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08161" y="2943226"/>
              <a:ext cx="478590" cy="478590"/>
            </a:xfrm>
            <a:prstGeom prst="rect">
              <a:avLst/>
            </a:prstGeom>
          </p:spPr>
        </p:pic>
        <p:pic>
          <p:nvPicPr>
            <p:cNvPr id="39" name="Picture 38"/>
            <p:cNvPicPr>
              <a:picLocks noChangeAspect="1"/>
            </p:cNvPicPr>
            <p:nvPr/>
          </p:nvPicPr>
          <p:blipFill>
            <a:blip r:embed="rId4"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8756528" y="2909587"/>
              <a:ext cx="574040" cy="489369"/>
            </a:xfrm>
            <a:prstGeom prst="rect">
              <a:avLst/>
            </a:prstGeom>
          </p:spPr>
        </p:pic>
        <p:sp>
          <p:nvSpPr>
            <p:cNvPr id="40" name="Rectangle 39"/>
            <p:cNvSpPr/>
            <p:nvPr/>
          </p:nvSpPr>
          <p:spPr>
            <a:xfrm>
              <a:off x="8235987" y="2993394"/>
              <a:ext cx="609462" cy="369332"/>
            </a:xfrm>
            <a:prstGeom prst="rect">
              <a:avLst/>
            </a:prstGeom>
          </p:spPr>
          <p:txBody>
            <a:bodyPr wrap="none">
              <a:spAutoFit/>
            </a:bodyPr>
            <a:lstStyle/>
            <a:p>
              <a:r>
                <a:rPr lang="en-US" dirty="0" smtClean="0"/>
                <a:t>AND</a:t>
              </a:r>
              <a:endParaRPr lang="en-US" dirty="0"/>
            </a:p>
          </p:txBody>
        </p:sp>
      </p:grpSp>
      <p:grpSp>
        <p:nvGrpSpPr>
          <p:cNvPr id="41" name="Group 40"/>
          <p:cNvGrpSpPr/>
          <p:nvPr/>
        </p:nvGrpSpPr>
        <p:grpSpPr>
          <a:xfrm>
            <a:off x="6316509" y="2803667"/>
            <a:ext cx="1522407" cy="493762"/>
            <a:chOff x="7808161" y="2928054"/>
            <a:chExt cx="1522407" cy="493762"/>
          </a:xfrm>
        </p:grpSpPr>
        <p:pic>
          <p:nvPicPr>
            <p:cNvPr id="42" name="Picture 41"/>
            <p:cNvPicPr>
              <a:picLocks noChangeAspect="1"/>
            </p:cNvPicPr>
            <p:nvPr/>
          </p:nvPicPr>
          <p:blipFill>
            <a:blip r:embed="rId9" cstate="print">
              <a:duotone>
                <a:schemeClr val="accent1">
                  <a:shade val="45000"/>
                  <a:satMod val="135000"/>
                </a:schemeClr>
                <a:prstClr val="white"/>
              </a:duoton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08161" y="2943226"/>
              <a:ext cx="478590" cy="478590"/>
            </a:xfrm>
            <a:prstGeom prst="rect">
              <a:avLst/>
            </a:prstGeom>
          </p:spPr>
        </p:pic>
        <p:pic>
          <p:nvPicPr>
            <p:cNvPr id="43" name="Picture 42"/>
            <p:cNvPicPr>
              <a:picLocks noChangeAspect="1"/>
            </p:cNvPicPr>
            <p:nvPr/>
          </p:nvPicPr>
          <p:blipFill>
            <a:blip r:embed="rId4"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8756528" y="2928054"/>
              <a:ext cx="574040" cy="489369"/>
            </a:xfrm>
            <a:prstGeom prst="rect">
              <a:avLst/>
            </a:prstGeom>
          </p:spPr>
        </p:pic>
        <p:sp>
          <p:nvSpPr>
            <p:cNvPr id="44" name="Rectangle 43"/>
            <p:cNvSpPr/>
            <p:nvPr/>
          </p:nvSpPr>
          <p:spPr>
            <a:xfrm>
              <a:off x="8312775" y="2989131"/>
              <a:ext cx="461986" cy="369332"/>
            </a:xfrm>
            <a:prstGeom prst="rect">
              <a:avLst/>
            </a:prstGeom>
          </p:spPr>
          <p:txBody>
            <a:bodyPr wrap="none">
              <a:spAutoFit/>
            </a:bodyPr>
            <a:lstStyle/>
            <a:p>
              <a:r>
                <a:rPr lang="en-US" dirty="0"/>
                <a:t>OR</a:t>
              </a:r>
            </a:p>
          </p:txBody>
        </p:sp>
      </p:grpSp>
      <p:sp>
        <p:nvSpPr>
          <p:cNvPr id="45" name="Footer Placeholder 4"/>
          <p:cNvSpPr>
            <a:spLocks noGrp="1"/>
          </p:cNvSpPr>
          <p:nvPr>
            <p:ph type="ftr" sz="quarter" idx="3"/>
          </p:nvPr>
        </p:nvSpPr>
        <p:spPr>
          <a:xfrm>
            <a:off x="3721608" y="6354637"/>
            <a:ext cx="4741818" cy="365125"/>
          </a:xfrm>
          <a:prstGeom prst="rect">
            <a:avLst/>
          </a:prstGeom>
        </p:spPr>
        <p:txBody>
          <a:bodyPr vert="horz" lIns="91440" tIns="45720" rIns="91440" bIns="45720" rtlCol="0" anchor="ctr"/>
          <a:lstStyle>
            <a:lvl1pPr algn="ctr">
              <a:defRPr sz="1200" b="1">
                <a:solidFill>
                  <a:schemeClr val="tx1"/>
                </a:solidFill>
              </a:defRPr>
            </a:lvl1pPr>
          </a:lstStyle>
          <a:p>
            <a:r>
              <a:rPr lang="en-US" dirty="0" smtClean="0"/>
              <a:t>Artificial Intelligence for Connected and Automated  Vehicles Workshop</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451850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2275568"/>
            <a:ext cx="11723914" cy="1325563"/>
          </a:xfrm>
        </p:spPr>
        <p:txBody>
          <a:bodyPr/>
          <a:lstStyle/>
          <a:p>
            <a:r>
              <a:rPr lang="en-US" dirty="0" smtClean="0"/>
              <a:t>How will Automated Vehicles Interact with the Nation’s Road System?</a:t>
            </a:r>
            <a:endParaRPr lang="en-US" dirty="0"/>
          </a:p>
        </p:txBody>
      </p:sp>
      <p:sp>
        <p:nvSpPr>
          <p:cNvPr id="5" name="Date Placeholder 3"/>
          <p:cNvSpPr>
            <a:spLocks noGrp="1"/>
          </p:cNvSpPr>
          <p:nvPr>
            <p:ph type="dt" sz="half" idx="4294967295"/>
          </p:nvPr>
        </p:nvSpPr>
        <p:spPr>
          <a:xfrm>
            <a:off x="8610600" y="6356350"/>
            <a:ext cx="2743200" cy="365125"/>
          </a:xfrm>
          <a:prstGeom prst="rect">
            <a:avLst/>
          </a:prstGeom>
        </p:spPr>
        <p:txBody>
          <a:bodyPr/>
          <a:lstStyle/>
          <a:p>
            <a:r>
              <a:rPr lang="en-US" dirty="0" smtClean="0"/>
              <a:t>2/4/2017</a:t>
            </a:r>
            <a:endParaRPr lang="en-US" dirty="0"/>
          </a:p>
        </p:txBody>
      </p:sp>
      <p:sp>
        <p:nvSpPr>
          <p:cNvPr id="6" name="Footer Placeholder 4"/>
          <p:cNvSpPr>
            <a:spLocks noGrp="1"/>
          </p:cNvSpPr>
          <p:nvPr>
            <p:ph type="ftr" sz="quarter" idx="3"/>
          </p:nvPr>
        </p:nvSpPr>
        <p:spPr>
          <a:xfrm>
            <a:off x="3721608" y="6354637"/>
            <a:ext cx="4741818" cy="365125"/>
          </a:xfrm>
          <a:prstGeom prst="rect">
            <a:avLst/>
          </a:prstGeom>
        </p:spPr>
        <p:txBody>
          <a:bodyPr vert="horz" lIns="91440" tIns="45720" rIns="91440" bIns="45720" rtlCol="0" anchor="ctr"/>
          <a:lstStyle>
            <a:lvl1pPr algn="ctr">
              <a:defRPr sz="1200" b="1">
                <a:solidFill>
                  <a:schemeClr val="tx1"/>
                </a:solidFill>
              </a:defRPr>
            </a:lvl1pPr>
          </a:lstStyle>
          <a:p>
            <a:r>
              <a:rPr lang="en-US" dirty="0" smtClean="0"/>
              <a:t>Artificial Intelligence for Connected and Automated  Vehicles Workshop</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563506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5" name="Group 4"/>
          <p:cNvGrpSpPr/>
          <p:nvPr/>
        </p:nvGrpSpPr>
        <p:grpSpPr>
          <a:xfrm>
            <a:off x="2090057" y="1355270"/>
            <a:ext cx="8073631" cy="4490357"/>
            <a:chOff x="1524000" y="963168"/>
            <a:chExt cx="9292831" cy="5894832"/>
          </a:xfrm>
        </p:grpSpPr>
        <p:grpSp>
          <p:nvGrpSpPr>
            <p:cNvPr id="3" name="Group 2"/>
            <p:cNvGrpSpPr/>
            <p:nvPr/>
          </p:nvGrpSpPr>
          <p:grpSpPr>
            <a:xfrm>
              <a:off x="1524000" y="963168"/>
              <a:ext cx="9149638" cy="5894832"/>
              <a:chOff x="0" y="963168"/>
              <a:chExt cx="9149638" cy="5894832"/>
            </a:xfrm>
          </p:grpSpPr>
          <p:pic>
            <p:nvPicPr>
              <p:cNvPr id="1026" name="Picture 2" descr="http://usa.streetsblog.org/wp-content/uploads/sites/5/2013/03/highway-construction.jpg"/>
              <p:cNvPicPr>
                <a:picLocks noChangeAspect="1" noChangeArrowheads="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285" b="1712"/>
              <a:stretch/>
            </p:blipFill>
            <p:spPr bwMode="auto">
              <a:xfrm>
                <a:off x="0" y="963168"/>
                <a:ext cx="4584700" cy="3259212"/>
              </a:xfrm>
              <a:prstGeom prst="rect">
                <a:avLst/>
              </a:prstGeom>
              <a:solidFill>
                <a:schemeClr val="bg1"/>
              </a:solidFill>
              <a:ln>
                <a:noFill/>
              </a:ln>
              <a:extLst/>
            </p:spPr>
          </p:pic>
          <p:pic>
            <p:nvPicPr>
              <p:cNvPr id="2050" name="Picture 2" descr="https://c1.staticflickr.com/9/8514/8554902851_894e7aaa7e_b.jpg"/>
              <p:cNvPicPr>
                <a:picLocks noChangeAspect="1" noChangeArrowheads="1"/>
              </p:cNvPicPr>
              <p:nvPr/>
            </p:nvPicPr>
            <p:blipFill rotWithShape="1">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1643"/>
              <a:stretch/>
            </p:blipFill>
            <p:spPr bwMode="auto">
              <a:xfrm>
                <a:off x="0" y="3801533"/>
                <a:ext cx="4591760" cy="3056467"/>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030" name="Picture 6" descr="https://www.transportation.gov/sites/dot.gov/files/docs/congested-traffic.jpg"/>
              <p:cNvPicPr>
                <a:picLocks noChangeAspect="1" noChangeArrowheads="1"/>
              </p:cNvPicPr>
              <p:nvPr/>
            </p:nvPicPr>
            <p:blipFill rotWithShape="1">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 r="18593"/>
              <a:stretch/>
            </p:blipFill>
            <p:spPr bwMode="auto">
              <a:xfrm>
                <a:off x="4584699" y="963168"/>
                <a:ext cx="4559301" cy="3058508"/>
              </a:xfrm>
              <a:prstGeom prst="rect">
                <a:avLst/>
              </a:prstGeom>
              <a:solidFill>
                <a:schemeClr val="bg1"/>
              </a:solidFill>
              <a:extLst/>
            </p:spPr>
          </p:pic>
          <p:pic>
            <p:nvPicPr>
              <p:cNvPr id="1032" name="Picture 8" descr="https://www.volpe.dot.gov/sites/volpe.dot.gov/files/capecod5_interag.jpg"/>
              <p:cNvPicPr>
                <a:picLocks noChangeAspect="1" noChangeArrowheads="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84699" y="3799491"/>
                <a:ext cx="4564939" cy="3058509"/>
              </a:xfrm>
              <a:prstGeom prst="rect">
                <a:avLst/>
              </a:prstGeom>
              <a:solidFill>
                <a:schemeClr val="bg1"/>
              </a:solidFill>
              <a:extLst/>
            </p:spPr>
          </p:pic>
        </p:grpSp>
        <p:sp>
          <p:nvSpPr>
            <p:cNvPr id="10" name="Rectangle 9"/>
            <p:cNvSpPr/>
            <p:nvPr/>
          </p:nvSpPr>
          <p:spPr>
            <a:xfrm>
              <a:off x="1524000" y="963168"/>
              <a:ext cx="9292831" cy="5894832"/>
            </a:xfrm>
            <a:prstGeom prst="rect">
              <a:avLst/>
            </a:prstGeom>
            <a:solidFill>
              <a:srgbClr val="F8F8F8">
                <a:alpha val="5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9" name="TextBox 8"/>
            <p:cNvSpPr txBox="1"/>
            <p:nvPr/>
          </p:nvSpPr>
          <p:spPr>
            <a:xfrm>
              <a:off x="1616432" y="2034757"/>
              <a:ext cx="4572000" cy="646467"/>
            </a:xfrm>
            <a:prstGeom prst="rect">
              <a:avLst/>
            </a:prstGeom>
            <a:noFill/>
          </p:spPr>
          <p:txBody>
            <a:bodyPr wrap="square" rtlCol="0">
              <a:spAutoFit/>
            </a:bodyPr>
            <a:lstStyle/>
            <a:p>
              <a:pPr algn="ctr"/>
              <a:r>
                <a:rPr lang="en-US" sz="2600" b="1" dirty="0">
                  <a:solidFill>
                    <a:schemeClr val="bg1"/>
                  </a:solidFill>
                </a:rPr>
                <a:t>Physical Infrastructure</a:t>
              </a:r>
            </a:p>
          </p:txBody>
        </p:sp>
        <p:sp>
          <p:nvSpPr>
            <p:cNvPr id="15" name="TextBox 14"/>
            <p:cNvSpPr txBox="1"/>
            <p:nvPr/>
          </p:nvSpPr>
          <p:spPr>
            <a:xfrm>
              <a:off x="6137190" y="2034755"/>
              <a:ext cx="4572000" cy="646467"/>
            </a:xfrm>
            <a:prstGeom prst="rect">
              <a:avLst/>
            </a:prstGeom>
            <a:noFill/>
          </p:spPr>
          <p:txBody>
            <a:bodyPr wrap="square" rtlCol="0">
              <a:spAutoFit/>
            </a:bodyPr>
            <a:lstStyle/>
            <a:p>
              <a:pPr algn="ctr"/>
              <a:r>
                <a:rPr lang="en-US" sz="2600" b="1" dirty="0">
                  <a:solidFill>
                    <a:schemeClr val="bg1"/>
                  </a:solidFill>
                </a:rPr>
                <a:t>Roadway Operations</a:t>
              </a:r>
            </a:p>
          </p:txBody>
        </p:sp>
        <p:sp>
          <p:nvSpPr>
            <p:cNvPr id="16" name="TextBox 15"/>
            <p:cNvSpPr txBox="1"/>
            <p:nvPr/>
          </p:nvSpPr>
          <p:spPr>
            <a:xfrm>
              <a:off x="6137191" y="4894330"/>
              <a:ext cx="4563269" cy="646467"/>
            </a:xfrm>
            <a:prstGeom prst="rect">
              <a:avLst/>
            </a:prstGeom>
            <a:noFill/>
          </p:spPr>
          <p:txBody>
            <a:bodyPr wrap="square" rtlCol="0" anchor="ctr">
              <a:spAutoFit/>
            </a:bodyPr>
            <a:lstStyle/>
            <a:p>
              <a:pPr algn="ctr"/>
              <a:r>
                <a:rPr lang="en-US" sz="2600" b="1" dirty="0">
                  <a:solidFill>
                    <a:schemeClr val="bg1"/>
                  </a:solidFill>
                </a:rPr>
                <a:t>Programs and Practices</a:t>
              </a:r>
            </a:p>
          </p:txBody>
        </p:sp>
        <p:sp>
          <p:nvSpPr>
            <p:cNvPr id="17" name="TextBox 16"/>
            <p:cNvSpPr txBox="1"/>
            <p:nvPr/>
          </p:nvSpPr>
          <p:spPr>
            <a:xfrm>
              <a:off x="1550822" y="4971342"/>
              <a:ext cx="4572000" cy="646467"/>
            </a:xfrm>
            <a:prstGeom prst="rect">
              <a:avLst/>
            </a:prstGeom>
            <a:noFill/>
          </p:spPr>
          <p:txBody>
            <a:bodyPr wrap="square" rtlCol="0">
              <a:spAutoFit/>
            </a:bodyPr>
            <a:lstStyle/>
            <a:p>
              <a:pPr algn="ctr"/>
              <a:r>
                <a:rPr lang="en-US" sz="2600" b="1" dirty="0">
                  <a:solidFill>
                    <a:schemeClr val="bg1"/>
                  </a:solidFill>
                </a:rPr>
                <a:t>Digital </a:t>
              </a:r>
              <a:r>
                <a:rPr lang="en-US" sz="2600" b="1" dirty="0" smtClean="0">
                  <a:solidFill>
                    <a:schemeClr val="bg1"/>
                  </a:solidFill>
                </a:rPr>
                <a:t>Infrastructure</a:t>
              </a:r>
            </a:p>
          </p:txBody>
        </p:sp>
      </p:grpSp>
      <p:sp>
        <p:nvSpPr>
          <p:cNvPr id="18" name="Title 1"/>
          <p:cNvSpPr>
            <a:spLocks noGrp="1"/>
          </p:cNvSpPr>
          <p:nvPr>
            <p:ph type="title"/>
          </p:nvPr>
        </p:nvSpPr>
        <p:spPr>
          <a:xfrm>
            <a:off x="367909" y="29707"/>
            <a:ext cx="11443346" cy="1325563"/>
          </a:xfrm>
        </p:spPr>
        <p:txBody>
          <a:bodyPr>
            <a:normAutofit/>
          </a:bodyPr>
          <a:lstStyle/>
          <a:p>
            <a:r>
              <a:rPr lang="en-US" sz="3600" dirty="0"/>
              <a:t>Many potential impacts to </a:t>
            </a:r>
            <a:r>
              <a:rPr lang="en-US" sz="3600" dirty="0" smtClean="0"/>
              <a:t>road operators roles</a:t>
            </a:r>
            <a:r>
              <a:rPr lang="en-US" sz="3600" dirty="0"/>
              <a:t>, responsibilities, and activities</a:t>
            </a:r>
          </a:p>
        </p:txBody>
      </p:sp>
      <p:sp>
        <p:nvSpPr>
          <p:cNvPr id="4" name="Rectangle 3"/>
          <p:cNvSpPr/>
          <p:nvPr/>
        </p:nvSpPr>
        <p:spPr>
          <a:xfrm rot="19733045">
            <a:off x="3262621" y="4919451"/>
            <a:ext cx="1787641" cy="584775"/>
          </a:xfrm>
          <a:prstGeom prst="rect">
            <a:avLst/>
          </a:prstGeom>
          <a:noFill/>
        </p:spPr>
        <p:txBody>
          <a:bodyPr wrap="square" lIns="91440" tIns="45720" rIns="91440" bIns="45720">
            <a:spAutoFit/>
          </a:bodyPr>
          <a:lstStyle/>
          <a:p>
            <a:pPr algn="ctr"/>
            <a:r>
              <a:rPr lang="en-US" sz="3200" b="1" cap="none" spc="0" dirty="0" smtClean="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rPr>
              <a:t>NEW</a:t>
            </a:r>
            <a:endParaRPr lang="en-US" sz="3200" b="1" cap="none" spc="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endParaRPr>
          </a:p>
        </p:txBody>
      </p:sp>
      <p:sp>
        <p:nvSpPr>
          <p:cNvPr id="14" name="Date Placeholder 16"/>
          <p:cNvSpPr>
            <a:spLocks noGrp="1"/>
          </p:cNvSpPr>
          <p:nvPr>
            <p:ph type="dt" sz="half" idx="2"/>
          </p:nvPr>
        </p:nvSpPr>
        <p:spPr>
          <a:xfrm>
            <a:off x="8610600" y="6356350"/>
            <a:ext cx="2743200" cy="365125"/>
          </a:xfrm>
        </p:spPr>
        <p:txBody>
          <a:bodyPr/>
          <a:lstStyle/>
          <a:p>
            <a:r>
              <a:rPr lang="en-US" dirty="0" smtClean="0"/>
              <a:t>2/4/2017</a:t>
            </a:r>
            <a:endParaRPr lang="en-US" dirty="0"/>
          </a:p>
        </p:txBody>
      </p:sp>
      <p:sp>
        <p:nvSpPr>
          <p:cNvPr id="19" name="Footer Placeholder 4"/>
          <p:cNvSpPr>
            <a:spLocks noGrp="1"/>
          </p:cNvSpPr>
          <p:nvPr>
            <p:ph type="ftr" sz="quarter" idx="3"/>
          </p:nvPr>
        </p:nvSpPr>
        <p:spPr>
          <a:xfrm>
            <a:off x="3721608" y="6354637"/>
            <a:ext cx="4741818" cy="365125"/>
          </a:xfrm>
          <a:prstGeom prst="rect">
            <a:avLst/>
          </a:prstGeom>
        </p:spPr>
        <p:txBody>
          <a:bodyPr vert="horz" lIns="91440" tIns="45720" rIns="91440" bIns="45720" rtlCol="0" anchor="ctr"/>
          <a:lstStyle>
            <a:lvl1pPr algn="ctr">
              <a:defRPr sz="1200" b="1">
                <a:solidFill>
                  <a:schemeClr val="tx1"/>
                </a:solidFill>
              </a:defRPr>
            </a:lvl1pPr>
          </a:lstStyle>
          <a:p>
            <a:r>
              <a:rPr lang="en-US" dirty="0" smtClean="0"/>
              <a:t>Artificial Intelligence for Connected and Automated  Vehicles Workshop</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08072056"/>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588500" cy="1325563"/>
          </a:xfrm>
        </p:spPr>
        <p:txBody>
          <a:bodyPr>
            <a:normAutofit/>
          </a:bodyPr>
          <a:lstStyle/>
          <a:p>
            <a:r>
              <a:rPr lang="en-US" sz="3500" dirty="0" smtClean="0"/>
              <a:t>Physical Infrastructure Implications</a:t>
            </a:r>
            <a:endParaRPr lang="en-US" sz="3500" b="1" dirty="0"/>
          </a:p>
        </p:txBody>
      </p:sp>
      <p:sp>
        <p:nvSpPr>
          <p:cNvPr id="17" name="Date Placeholder 16"/>
          <p:cNvSpPr>
            <a:spLocks noGrp="1"/>
          </p:cNvSpPr>
          <p:nvPr>
            <p:ph type="dt" sz="half" idx="2"/>
          </p:nvPr>
        </p:nvSpPr>
        <p:spPr/>
        <p:txBody>
          <a:bodyPr/>
          <a:lstStyle/>
          <a:p>
            <a:r>
              <a:rPr lang="en-US" dirty="0" smtClean="0"/>
              <a:t>2/4/2017</a:t>
            </a:r>
            <a:endParaRPr lang="en-US" dirty="0"/>
          </a:p>
        </p:txBody>
      </p:sp>
      <p:grpSp>
        <p:nvGrpSpPr>
          <p:cNvPr id="20" name="Group 19"/>
          <p:cNvGrpSpPr/>
          <p:nvPr/>
        </p:nvGrpSpPr>
        <p:grpSpPr>
          <a:xfrm>
            <a:off x="829813" y="1716463"/>
            <a:ext cx="2691702" cy="4040999"/>
            <a:chOff x="829813" y="1592638"/>
            <a:chExt cx="2691702" cy="4040999"/>
          </a:xfrm>
        </p:grpSpPr>
        <p:grpSp>
          <p:nvGrpSpPr>
            <p:cNvPr id="16" name="Group 15"/>
            <p:cNvGrpSpPr/>
            <p:nvPr/>
          </p:nvGrpSpPr>
          <p:grpSpPr>
            <a:xfrm>
              <a:off x="845632" y="1592638"/>
              <a:ext cx="2675883" cy="4040999"/>
              <a:chOff x="845632" y="1592638"/>
              <a:chExt cx="2675883" cy="4040999"/>
            </a:xfrm>
          </p:grpSpPr>
          <p:grpSp>
            <p:nvGrpSpPr>
              <p:cNvPr id="3" name="Group 2"/>
              <p:cNvGrpSpPr/>
              <p:nvPr/>
            </p:nvGrpSpPr>
            <p:grpSpPr>
              <a:xfrm>
                <a:off x="845632" y="1592638"/>
                <a:ext cx="2675883" cy="4036678"/>
                <a:chOff x="847125" y="1593212"/>
                <a:chExt cx="3213569" cy="4847799"/>
              </a:xfrm>
            </p:grpSpPr>
            <p:pic>
              <p:nvPicPr>
                <p:cNvPr id="5" name="Picture 2" descr="http://usa.streetsblog.org/wp-content/uploads/sites/5/2013/03/highway-construction.jpg"/>
                <p:cNvPicPr>
                  <a:picLocks noChangeAspect="1" noChangeArrowheads="1"/>
                </p:cNvPicPr>
                <p:nvPr/>
              </p:nvPicPr>
              <p:blipFill rotWithShape="1">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71" t="15717" r="71" b="31350"/>
                <a:stretch/>
              </p:blipFill>
              <p:spPr bwMode="auto">
                <a:xfrm>
                  <a:off x="847127" y="1593212"/>
                  <a:ext cx="3213567" cy="1233879"/>
                </a:xfrm>
                <a:prstGeom prst="rect">
                  <a:avLst/>
                </a:prstGeom>
                <a:solidFill>
                  <a:schemeClr val="bg1"/>
                </a:solidFill>
                <a:ln>
                  <a:noFill/>
                </a:ln>
                <a:extLst/>
              </p:spPr>
            </p:pic>
            <p:pic>
              <p:nvPicPr>
                <p:cNvPr id="6" name="Picture 2" descr="https://c1.staticflickr.com/9/8514/8554902851_894e7aaa7e_b.jpg"/>
                <p:cNvPicPr>
                  <a:picLocks noChangeAspect="1" noChangeArrowheads="1"/>
                </p:cNvPicPr>
                <p:nvPr/>
              </p:nvPicPr>
              <p:blipFill rotWithShape="1">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1642" b="41704"/>
                <a:stretch/>
              </p:blipFill>
              <p:spPr bwMode="auto">
                <a:xfrm>
                  <a:off x="847125" y="4022762"/>
                  <a:ext cx="3213568" cy="1232114"/>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7" name="Picture 6" descr="https://www.transportation.gov/sites/dot.gov/files/docs/congested-traffic.jpg"/>
                <p:cNvPicPr>
                  <a:picLocks noChangeAspect="1" noChangeArrowheads="1"/>
                </p:cNvPicPr>
                <p:nvPr/>
              </p:nvPicPr>
              <p:blipFill rotWithShape="1">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3624" t="27706" r="14970" b="15129"/>
                <a:stretch/>
              </p:blipFill>
              <p:spPr bwMode="auto">
                <a:xfrm>
                  <a:off x="847126" y="2822834"/>
                  <a:ext cx="3213568" cy="1232339"/>
                </a:xfrm>
                <a:prstGeom prst="rect">
                  <a:avLst/>
                </a:prstGeom>
                <a:solidFill>
                  <a:schemeClr val="bg1"/>
                </a:solidFill>
                <a:extLst/>
              </p:spPr>
            </p:pic>
            <p:pic>
              <p:nvPicPr>
                <p:cNvPr id="8" name="Picture 8" descr="https://www.volpe.dot.gov/sites/volpe.dot.gov/files/capecod5_interag.jpg"/>
                <p:cNvPicPr>
                  <a:picLocks noChangeAspect="1" noChangeArrowheads="1"/>
                </p:cNvPicPr>
                <p:nvPr/>
              </p:nvPicPr>
              <p:blipFill rotWithShape="1">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261" t="21567" r="261" b="22633"/>
                <a:stretch/>
              </p:blipFill>
              <p:spPr bwMode="auto">
                <a:xfrm>
                  <a:off x="847125" y="5239587"/>
                  <a:ext cx="3213568" cy="1201424"/>
                </a:xfrm>
                <a:prstGeom prst="rect">
                  <a:avLst/>
                </a:prstGeom>
                <a:solidFill>
                  <a:schemeClr val="bg1"/>
                </a:solidFill>
                <a:extLst/>
              </p:spPr>
            </p:pic>
          </p:grpSp>
          <p:sp>
            <p:nvSpPr>
              <p:cNvPr id="19" name="Rectangle 18"/>
              <p:cNvSpPr/>
              <p:nvPr/>
            </p:nvSpPr>
            <p:spPr>
              <a:xfrm>
                <a:off x="845632" y="1592638"/>
                <a:ext cx="2675882" cy="4040999"/>
              </a:xfrm>
              <a:prstGeom prst="rect">
                <a:avLst/>
              </a:prstGeom>
              <a:solidFill>
                <a:srgbClr val="F8F8F8">
                  <a:alpha val="5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829813" y="1690716"/>
              <a:ext cx="2690749" cy="3859453"/>
              <a:chOff x="838199" y="1690716"/>
              <a:chExt cx="2690749" cy="3859453"/>
            </a:xfrm>
          </p:grpSpPr>
          <p:sp>
            <p:nvSpPr>
              <p:cNvPr id="10" name="TextBox 9"/>
              <p:cNvSpPr txBox="1"/>
              <p:nvPr/>
            </p:nvSpPr>
            <p:spPr>
              <a:xfrm>
                <a:off x="838199" y="1690716"/>
                <a:ext cx="2683316" cy="830997"/>
              </a:xfrm>
              <a:prstGeom prst="rect">
                <a:avLst/>
              </a:prstGeom>
              <a:noFill/>
            </p:spPr>
            <p:txBody>
              <a:bodyPr wrap="square" rtlCol="0">
                <a:spAutoFit/>
              </a:bodyPr>
              <a:lstStyle/>
              <a:p>
                <a:pPr algn="ctr"/>
                <a:r>
                  <a:rPr lang="en-US" sz="2400" b="1" dirty="0" smtClean="0">
                    <a:solidFill>
                      <a:sysClr val="windowText" lastClr="000000"/>
                    </a:solidFill>
                  </a:rPr>
                  <a:t>Physical Infrastructure</a:t>
                </a:r>
                <a:endParaRPr lang="en-US" sz="2400" b="1" dirty="0">
                  <a:solidFill>
                    <a:sysClr val="windowText" lastClr="000000"/>
                  </a:solidFill>
                </a:endParaRPr>
              </a:p>
            </p:txBody>
          </p:sp>
          <p:sp>
            <p:nvSpPr>
              <p:cNvPr id="11" name="TextBox 10"/>
              <p:cNvSpPr txBox="1"/>
              <p:nvPr/>
            </p:nvSpPr>
            <p:spPr>
              <a:xfrm>
                <a:off x="853067" y="2700415"/>
                <a:ext cx="2675881" cy="830997"/>
              </a:xfrm>
              <a:prstGeom prst="rect">
                <a:avLst/>
              </a:prstGeom>
              <a:noFill/>
            </p:spPr>
            <p:txBody>
              <a:bodyPr wrap="square" rtlCol="0">
                <a:spAutoFit/>
              </a:bodyPr>
              <a:lstStyle/>
              <a:p>
                <a:pPr algn="ctr"/>
                <a:r>
                  <a:rPr lang="en-US" sz="2400" b="1" dirty="0" smtClean="0">
                    <a:solidFill>
                      <a:schemeClr val="tx1">
                        <a:lumMod val="50000"/>
                      </a:schemeClr>
                    </a:solidFill>
                  </a:rPr>
                  <a:t>Roadway Operations</a:t>
                </a:r>
              </a:p>
            </p:txBody>
          </p:sp>
          <p:sp>
            <p:nvSpPr>
              <p:cNvPr id="12" name="TextBox 11"/>
              <p:cNvSpPr txBox="1"/>
              <p:nvPr/>
            </p:nvSpPr>
            <p:spPr>
              <a:xfrm>
                <a:off x="853066" y="4719172"/>
                <a:ext cx="2668449" cy="830997"/>
              </a:xfrm>
              <a:prstGeom prst="rect">
                <a:avLst/>
              </a:prstGeom>
              <a:noFill/>
            </p:spPr>
            <p:txBody>
              <a:bodyPr wrap="square" rtlCol="0" anchor="ctr">
                <a:spAutoFit/>
              </a:bodyPr>
              <a:lstStyle/>
              <a:p>
                <a:pPr algn="ctr"/>
                <a:r>
                  <a:rPr lang="en-US" sz="2400" b="1" dirty="0" smtClean="0">
                    <a:solidFill>
                      <a:schemeClr val="tx1">
                        <a:lumMod val="50000"/>
                      </a:schemeClr>
                    </a:solidFill>
                  </a:rPr>
                  <a:t>Programs and Practices</a:t>
                </a:r>
              </a:p>
            </p:txBody>
          </p:sp>
          <p:sp>
            <p:nvSpPr>
              <p:cNvPr id="13" name="TextBox 12"/>
              <p:cNvSpPr txBox="1"/>
              <p:nvPr/>
            </p:nvSpPr>
            <p:spPr>
              <a:xfrm>
                <a:off x="838199" y="3669072"/>
                <a:ext cx="2690749" cy="830997"/>
              </a:xfrm>
              <a:prstGeom prst="rect">
                <a:avLst/>
              </a:prstGeom>
              <a:noFill/>
            </p:spPr>
            <p:txBody>
              <a:bodyPr wrap="square" rtlCol="0">
                <a:spAutoFit/>
              </a:bodyPr>
              <a:lstStyle/>
              <a:p>
                <a:pPr algn="ctr"/>
                <a:r>
                  <a:rPr lang="en-US" sz="2400" b="1" dirty="0" smtClean="0">
                    <a:solidFill>
                      <a:schemeClr val="tx1">
                        <a:lumMod val="50000"/>
                      </a:schemeClr>
                    </a:solidFill>
                  </a:rPr>
                  <a:t>Digital Infrastructure</a:t>
                </a:r>
                <a:endParaRPr lang="en-US" sz="2400" b="1" dirty="0">
                  <a:solidFill>
                    <a:schemeClr val="tx1">
                      <a:lumMod val="50000"/>
                    </a:schemeClr>
                  </a:solidFill>
                </a:endParaRPr>
              </a:p>
            </p:txBody>
          </p:sp>
        </p:grpSp>
      </p:grpSp>
      <p:sp>
        <p:nvSpPr>
          <p:cNvPr id="4" name="Rectangle 3"/>
          <p:cNvSpPr/>
          <p:nvPr/>
        </p:nvSpPr>
        <p:spPr>
          <a:xfrm>
            <a:off x="3644538" y="2230039"/>
            <a:ext cx="4258492" cy="2862322"/>
          </a:xfrm>
          <a:prstGeom prst="rect">
            <a:avLst/>
          </a:prstGeom>
        </p:spPr>
        <p:txBody>
          <a:bodyPr wrap="square">
            <a:spAutoFit/>
          </a:bodyPr>
          <a:lstStyle/>
          <a:p>
            <a:pPr marL="228600" indent="-228600">
              <a:buClr>
                <a:schemeClr val="accent1"/>
              </a:buClr>
              <a:buFont typeface="Arial" panose="020B0604020202020204" pitchFamily="34" charset="0"/>
              <a:buChar char="•"/>
            </a:pPr>
            <a:r>
              <a:rPr lang="en-US" sz="2000" b="1" dirty="0"/>
              <a:t>Unclear infrastructure requirements for AVs (signs, signals, markings)</a:t>
            </a:r>
          </a:p>
          <a:p>
            <a:pPr marL="228600" indent="-228600">
              <a:buClr>
                <a:schemeClr val="accent1"/>
              </a:buClr>
              <a:buFont typeface="Arial" panose="020B0604020202020204" pitchFamily="34" charset="0"/>
              <a:buChar char="•"/>
            </a:pPr>
            <a:endParaRPr lang="en-US" sz="2000" b="1" dirty="0"/>
          </a:p>
          <a:p>
            <a:pPr marL="228600" indent="-228600">
              <a:buClr>
                <a:schemeClr val="accent1"/>
              </a:buClr>
              <a:buFont typeface="Arial" panose="020B0604020202020204" pitchFamily="34" charset="0"/>
              <a:buChar char="•"/>
            </a:pPr>
            <a:r>
              <a:rPr lang="en-US" sz="2000" b="1" dirty="0"/>
              <a:t>Possible need for adaptations to design standards, greater consistency</a:t>
            </a:r>
          </a:p>
          <a:p>
            <a:pPr marL="228600" indent="-228600">
              <a:buClr>
                <a:schemeClr val="accent1"/>
              </a:buClr>
              <a:buFont typeface="Arial" panose="020B0604020202020204" pitchFamily="34" charset="0"/>
              <a:buChar char="•"/>
            </a:pPr>
            <a:endParaRPr lang="en-US" sz="2000" b="1" dirty="0"/>
          </a:p>
          <a:p>
            <a:pPr marL="228600" indent="-228600">
              <a:buClr>
                <a:schemeClr val="accent1"/>
              </a:buClr>
              <a:buFont typeface="Arial" panose="020B0604020202020204" pitchFamily="34" charset="0"/>
              <a:buChar char="•"/>
            </a:pPr>
            <a:r>
              <a:rPr lang="en-US" sz="2000" b="1" dirty="0"/>
              <a:t>Implications for maintenance and investment</a:t>
            </a:r>
          </a:p>
        </p:txBody>
      </p:sp>
      <p:grpSp>
        <p:nvGrpSpPr>
          <p:cNvPr id="14" name="Group 13"/>
          <p:cNvGrpSpPr/>
          <p:nvPr/>
        </p:nvGrpSpPr>
        <p:grpSpPr>
          <a:xfrm>
            <a:off x="8001111" y="1716463"/>
            <a:ext cx="2986292" cy="4027118"/>
            <a:chOff x="7836908" y="1592638"/>
            <a:chExt cx="3436563" cy="4634320"/>
          </a:xfrm>
        </p:grpSpPr>
        <p:pic>
          <p:nvPicPr>
            <p:cNvPr id="21" name="Picture 20"/>
            <p:cNvPicPr>
              <a:picLocks noChangeAspect="1"/>
            </p:cNvPicPr>
            <p:nvPr/>
          </p:nvPicPr>
          <p:blipFill rotWithShape="1">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871"/>
            <a:stretch/>
          </p:blipFill>
          <p:spPr>
            <a:xfrm>
              <a:off x="7836908" y="1592638"/>
              <a:ext cx="3436563" cy="2301015"/>
            </a:xfrm>
            <a:prstGeom prst="rect">
              <a:avLst/>
            </a:prstGeom>
          </p:spPr>
        </p:pic>
        <p:pic>
          <p:nvPicPr>
            <p:cNvPr id="22" name="Picture 21"/>
            <p:cNvPicPr>
              <a:picLocks noChangeAspect="1"/>
            </p:cNvPicPr>
            <p:nvPr/>
          </p:nvPicPr>
          <p:blipFill rotWithShape="1">
            <a:blip r:embed="rId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b="17020"/>
            <a:stretch/>
          </p:blipFill>
          <p:spPr>
            <a:xfrm>
              <a:off x="7836908" y="4090953"/>
              <a:ext cx="3436563" cy="2136005"/>
            </a:xfrm>
            <a:prstGeom prst="rect">
              <a:avLst/>
            </a:prstGeom>
          </p:spPr>
        </p:pic>
      </p:grpSp>
      <p:sp>
        <p:nvSpPr>
          <p:cNvPr id="23" name="Footer Placeholder 4"/>
          <p:cNvSpPr>
            <a:spLocks noGrp="1"/>
          </p:cNvSpPr>
          <p:nvPr>
            <p:ph type="ftr" sz="quarter" idx="3"/>
          </p:nvPr>
        </p:nvSpPr>
        <p:spPr>
          <a:xfrm>
            <a:off x="3721608" y="6354637"/>
            <a:ext cx="4741818" cy="365125"/>
          </a:xfrm>
          <a:prstGeom prst="rect">
            <a:avLst/>
          </a:prstGeom>
        </p:spPr>
        <p:txBody>
          <a:bodyPr vert="horz" lIns="91440" tIns="45720" rIns="91440" bIns="45720" rtlCol="0" anchor="ctr"/>
          <a:lstStyle>
            <a:lvl1pPr algn="ctr">
              <a:defRPr sz="1200" b="1">
                <a:solidFill>
                  <a:schemeClr val="tx1"/>
                </a:solidFill>
              </a:defRPr>
            </a:lvl1pPr>
          </a:lstStyle>
          <a:p>
            <a:r>
              <a:rPr lang="en-US" dirty="0" smtClean="0"/>
              <a:t>Artificial Intelligence for Connected and Automated  Vehicles Workshop</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888487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588500" cy="1325563"/>
          </a:xfrm>
        </p:spPr>
        <p:txBody>
          <a:bodyPr>
            <a:normAutofit/>
          </a:bodyPr>
          <a:lstStyle/>
          <a:p>
            <a:r>
              <a:rPr lang="en-US" sz="3500" dirty="0" smtClean="0"/>
              <a:t>Physical Infrastructure Challenges</a:t>
            </a:r>
            <a:endParaRPr lang="en-US" sz="3500" b="1" dirty="0"/>
          </a:p>
        </p:txBody>
      </p:sp>
      <p:sp>
        <p:nvSpPr>
          <p:cNvPr id="17" name="Date Placeholder 16"/>
          <p:cNvSpPr>
            <a:spLocks noGrp="1"/>
          </p:cNvSpPr>
          <p:nvPr>
            <p:ph type="dt" sz="half" idx="2"/>
          </p:nvPr>
        </p:nvSpPr>
        <p:spPr/>
        <p:txBody>
          <a:bodyPr/>
          <a:lstStyle/>
          <a:p>
            <a:r>
              <a:rPr lang="en-US" dirty="0" smtClean="0"/>
              <a:t>2/4/2017</a:t>
            </a:r>
            <a:endParaRPr lang="en-US" dirty="0"/>
          </a:p>
        </p:txBody>
      </p:sp>
      <p:sp>
        <p:nvSpPr>
          <p:cNvPr id="23" name="Footer Placeholder 4"/>
          <p:cNvSpPr>
            <a:spLocks noGrp="1"/>
          </p:cNvSpPr>
          <p:nvPr>
            <p:ph type="ftr" sz="quarter" idx="3"/>
          </p:nvPr>
        </p:nvSpPr>
        <p:spPr>
          <a:xfrm>
            <a:off x="3721608" y="6354637"/>
            <a:ext cx="4741818" cy="365125"/>
          </a:xfrm>
          <a:prstGeom prst="rect">
            <a:avLst/>
          </a:prstGeom>
        </p:spPr>
        <p:txBody>
          <a:bodyPr vert="horz" lIns="91440" tIns="45720" rIns="91440" bIns="45720" rtlCol="0" anchor="ctr"/>
          <a:lstStyle>
            <a:lvl1pPr algn="ctr">
              <a:defRPr sz="1200" b="1">
                <a:solidFill>
                  <a:schemeClr val="tx1"/>
                </a:solidFill>
              </a:defRPr>
            </a:lvl1pPr>
          </a:lstStyle>
          <a:p>
            <a:r>
              <a:rPr lang="en-US" dirty="0" smtClean="0"/>
              <a:t>Artificial Intelligence for Connected and Automated  Vehicles Workshop</a:t>
            </a:r>
            <a:endParaRPr lang="en-US" dirty="0"/>
          </a:p>
        </p:txBody>
      </p:sp>
      <p:pic>
        <p:nvPicPr>
          <p:cNvPr id="24" name="Picture 4" descr="C:\Users\p-carlson\Dropbox\LDW tests and video\illusion.JPG"/>
          <p:cNvPicPr>
            <a:picLocks noChangeAspect="1" noChangeArrowheads="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21792" y="1563624"/>
            <a:ext cx="5169408" cy="3877056"/>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6" name="Picture 2" descr="C:\Users\p-carlson\Dropbox\LDW tests and video\TRB 2015 AM Poster\IMG_2869.JPG"/>
          <p:cNvPicPr>
            <a:picLocks noChangeAspect="1" noChangeArrowheads="1"/>
          </p:cNvPicPr>
          <p:nvPr/>
        </p:nvPicPr>
        <p:blipFill>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446520" y="1560928"/>
            <a:ext cx="5169408" cy="3877056"/>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888487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Connected-Automated Vehicles?</a:t>
            </a:r>
            <a:endParaRPr lang="en-US" dirty="0"/>
          </a:p>
        </p:txBody>
      </p:sp>
      <p:sp>
        <p:nvSpPr>
          <p:cNvPr id="4" name="Date Placeholder 3"/>
          <p:cNvSpPr>
            <a:spLocks noGrp="1"/>
          </p:cNvSpPr>
          <p:nvPr>
            <p:ph type="dt" sz="half" idx="2"/>
          </p:nvPr>
        </p:nvSpPr>
        <p:spPr/>
        <p:txBody>
          <a:bodyPr/>
          <a:lstStyle/>
          <a:p>
            <a:r>
              <a:rPr lang="en-US" dirty="0" smtClean="0"/>
              <a:t>2/4/2017</a:t>
            </a:r>
            <a:endParaRPr lang="en-US" dirty="0"/>
          </a:p>
        </p:txBody>
      </p:sp>
      <p:sp>
        <p:nvSpPr>
          <p:cNvPr id="14" name="Footer Placeholder 4"/>
          <p:cNvSpPr>
            <a:spLocks noGrp="1"/>
          </p:cNvSpPr>
          <p:nvPr>
            <p:ph type="ftr" sz="quarter" idx="3"/>
          </p:nvPr>
        </p:nvSpPr>
        <p:spPr>
          <a:xfrm>
            <a:off x="3721608" y="6354637"/>
            <a:ext cx="4741818" cy="365125"/>
          </a:xfrm>
          <a:prstGeom prst="rect">
            <a:avLst/>
          </a:prstGeom>
        </p:spPr>
        <p:txBody>
          <a:bodyPr vert="horz" lIns="91440" tIns="45720" rIns="91440" bIns="45720" rtlCol="0" anchor="ctr"/>
          <a:lstStyle>
            <a:lvl1pPr algn="ctr">
              <a:defRPr sz="1200" b="1">
                <a:solidFill>
                  <a:schemeClr val="tx1"/>
                </a:solidFill>
              </a:defRPr>
            </a:lvl1pPr>
          </a:lstStyle>
          <a:p>
            <a:r>
              <a:rPr lang="en-US" dirty="0" smtClean="0"/>
              <a:t>Artificial Intelligence for Connected and Automated  Vehicles Workshop</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9634845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588500" cy="1325563"/>
          </a:xfrm>
        </p:spPr>
        <p:txBody>
          <a:bodyPr>
            <a:normAutofit/>
          </a:bodyPr>
          <a:lstStyle/>
          <a:p>
            <a:r>
              <a:rPr lang="en-US" sz="3500" dirty="0" smtClean="0"/>
              <a:t>Physical Infrastructure Challenges</a:t>
            </a:r>
            <a:endParaRPr lang="en-US" sz="3500" b="1" dirty="0"/>
          </a:p>
        </p:txBody>
      </p:sp>
      <p:sp>
        <p:nvSpPr>
          <p:cNvPr id="17" name="Date Placeholder 16"/>
          <p:cNvSpPr>
            <a:spLocks noGrp="1"/>
          </p:cNvSpPr>
          <p:nvPr>
            <p:ph type="dt" sz="half" idx="2"/>
          </p:nvPr>
        </p:nvSpPr>
        <p:spPr/>
        <p:txBody>
          <a:bodyPr/>
          <a:lstStyle/>
          <a:p>
            <a:r>
              <a:rPr lang="en-US" dirty="0" smtClean="0"/>
              <a:t>2/4/2017</a:t>
            </a:r>
            <a:endParaRPr lang="en-US" dirty="0"/>
          </a:p>
        </p:txBody>
      </p:sp>
      <p:sp>
        <p:nvSpPr>
          <p:cNvPr id="23" name="Footer Placeholder 4"/>
          <p:cNvSpPr>
            <a:spLocks noGrp="1"/>
          </p:cNvSpPr>
          <p:nvPr>
            <p:ph type="ftr" sz="quarter" idx="3"/>
          </p:nvPr>
        </p:nvSpPr>
        <p:spPr>
          <a:xfrm>
            <a:off x="3721608" y="6354637"/>
            <a:ext cx="4741818" cy="365125"/>
          </a:xfrm>
          <a:prstGeom prst="rect">
            <a:avLst/>
          </a:prstGeom>
        </p:spPr>
        <p:txBody>
          <a:bodyPr vert="horz" lIns="91440" tIns="45720" rIns="91440" bIns="45720" rtlCol="0" anchor="ctr"/>
          <a:lstStyle>
            <a:lvl1pPr algn="ctr">
              <a:defRPr sz="1200" b="1">
                <a:solidFill>
                  <a:schemeClr val="tx1"/>
                </a:solidFill>
              </a:defRPr>
            </a:lvl1pPr>
          </a:lstStyle>
          <a:p>
            <a:r>
              <a:rPr lang="en-US" dirty="0" smtClean="0"/>
              <a:t>Artificial Intelligence for Connected and Automated  Vehicles Workshop</a:t>
            </a:r>
            <a:endParaRPr lang="en-US" dirty="0"/>
          </a:p>
        </p:txBody>
      </p:sp>
      <p:pic>
        <p:nvPicPr>
          <p:cNvPr id="8" name="Picture 2" descr="C:\Users\p-carlson\Dropbox\NPS Retro\Teton NP\Scenery &amp; Roads\P1000005.JPG"/>
          <p:cNvPicPr>
            <a:picLocks noChangeAspect="1" noChangeArrowheads="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446519" y="1563623"/>
            <a:ext cx="5169408" cy="3877056"/>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9" name="Content Placeholder 3"/>
          <p:cNvPicPr>
            <a:picLocks noChangeAspect="1"/>
          </p:cNvPicPr>
          <p:nvPr/>
        </p:nvPicPr>
        <p:blipFill rotWithShape="1">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b="5528"/>
          <a:stretch/>
        </p:blipFill>
        <p:spPr>
          <a:xfrm>
            <a:off x="621792" y="1563624"/>
            <a:ext cx="5471945" cy="3877056"/>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888487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588500" cy="1325563"/>
          </a:xfrm>
        </p:spPr>
        <p:txBody>
          <a:bodyPr>
            <a:normAutofit/>
          </a:bodyPr>
          <a:lstStyle/>
          <a:p>
            <a:r>
              <a:rPr lang="en-US" sz="3500" dirty="0" smtClean="0"/>
              <a:t>Roadway Operations Challenges</a:t>
            </a:r>
            <a:endParaRPr lang="en-US" sz="3500" b="1" dirty="0"/>
          </a:p>
        </p:txBody>
      </p:sp>
      <p:sp>
        <p:nvSpPr>
          <p:cNvPr id="17" name="Date Placeholder 16"/>
          <p:cNvSpPr>
            <a:spLocks noGrp="1"/>
          </p:cNvSpPr>
          <p:nvPr>
            <p:ph type="dt" sz="half" idx="2"/>
          </p:nvPr>
        </p:nvSpPr>
        <p:spPr/>
        <p:txBody>
          <a:bodyPr/>
          <a:lstStyle/>
          <a:p>
            <a:r>
              <a:rPr lang="en-US" dirty="0" smtClean="0"/>
              <a:t>2/4/2017</a:t>
            </a:r>
            <a:endParaRPr lang="en-US" dirty="0"/>
          </a:p>
        </p:txBody>
      </p:sp>
      <p:grpSp>
        <p:nvGrpSpPr>
          <p:cNvPr id="20" name="Group 19"/>
          <p:cNvGrpSpPr/>
          <p:nvPr/>
        </p:nvGrpSpPr>
        <p:grpSpPr>
          <a:xfrm>
            <a:off x="829813" y="1716463"/>
            <a:ext cx="2691702" cy="4040999"/>
            <a:chOff x="829813" y="1592638"/>
            <a:chExt cx="2691702" cy="4040999"/>
          </a:xfrm>
        </p:grpSpPr>
        <p:grpSp>
          <p:nvGrpSpPr>
            <p:cNvPr id="16" name="Group 15"/>
            <p:cNvGrpSpPr/>
            <p:nvPr/>
          </p:nvGrpSpPr>
          <p:grpSpPr>
            <a:xfrm>
              <a:off x="845632" y="1592638"/>
              <a:ext cx="2675883" cy="4040999"/>
              <a:chOff x="845632" y="1592638"/>
              <a:chExt cx="2675883" cy="4040999"/>
            </a:xfrm>
          </p:grpSpPr>
          <p:grpSp>
            <p:nvGrpSpPr>
              <p:cNvPr id="3" name="Group 2"/>
              <p:cNvGrpSpPr/>
              <p:nvPr/>
            </p:nvGrpSpPr>
            <p:grpSpPr>
              <a:xfrm>
                <a:off x="845632" y="1592638"/>
                <a:ext cx="2675883" cy="4036678"/>
                <a:chOff x="847125" y="1593212"/>
                <a:chExt cx="3213569" cy="4847799"/>
              </a:xfrm>
            </p:grpSpPr>
            <p:pic>
              <p:nvPicPr>
                <p:cNvPr id="5" name="Picture 2" descr="http://usa.streetsblog.org/wp-content/uploads/sites/5/2013/03/highway-construction.jpg"/>
                <p:cNvPicPr>
                  <a:picLocks noChangeAspect="1" noChangeArrowheads="1"/>
                </p:cNvPicPr>
                <p:nvPr/>
              </p:nvPicPr>
              <p:blipFill rotWithShape="1">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71" t="15717" r="71" b="31350"/>
                <a:stretch/>
              </p:blipFill>
              <p:spPr bwMode="auto">
                <a:xfrm>
                  <a:off x="847127" y="1593212"/>
                  <a:ext cx="3213567" cy="1233879"/>
                </a:xfrm>
                <a:prstGeom prst="rect">
                  <a:avLst/>
                </a:prstGeom>
                <a:solidFill>
                  <a:schemeClr val="bg1"/>
                </a:solidFill>
                <a:ln>
                  <a:noFill/>
                </a:ln>
                <a:extLst/>
              </p:spPr>
            </p:pic>
            <p:pic>
              <p:nvPicPr>
                <p:cNvPr id="6" name="Picture 2" descr="https://c1.staticflickr.com/9/8514/8554902851_894e7aaa7e_b.jpg"/>
                <p:cNvPicPr>
                  <a:picLocks noChangeAspect="1" noChangeArrowheads="1"/>
                </p:cNvPicPr>
                <p:nvPr/>
              </p:nvPicPr>
              <p:blipFill rotWithShape="1">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1642" b="41704"/>
                <a:stretch/>
              </p:blipFill>
              <p:spPr bwMode="auto">
                <a:xfrm>
                  <a:off x="847125" y="4022762"/>
                  <a:ext cx="3213568" cy="1232114"/>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7" name="Picture 6" descr="https://www.transportation.gov/sites/dot.gov/files/docs/congested-traffic.jpg"/>
                <p:cNvPicPr>
                  <a:picLocks noChangeAspect="1" noChangeArrowheads="1"/>
                </p:cNvPicPr>
                <p:nvPr/>
              </p:nvPicPr>
              <p:blipFill rotWithShape="1">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3624" t="27706" r="14970" b="15129"/>
                <a:stretch/>
              </p:blipFill>
              <p:spPr bwMode="auto">
                <a:xfrm>
                  <a:off x="847126" y="2822834"/>
                  <a:ext cx="3213568" cy="1232339"/>
                </a:xfrm>
                <a:prstGeom prst="rect">
                  <a:avLst/>
                </a:prstGeom>
                <a:solidFill>
                  <a:schemeClr val="bg1"/>
                </a:solidFill>
                <a:extLst/>
              </p:spPr>
            </p:pic>
            <p:pic>
              <p:nvPicPr>
                <p:cNvPr id="8" name="Picture 8" descr="https://www.volpe.dot.gov/sites/volpe.dot.gov/files/capecod5_interag.jpg"/>
                <p:cNvPicPr>
                  <a:picLocks noChangeAspect="1" noChangeArrowheads="1"/>
                </p:cNvPicPr>
                <p:nvPr/>
              </p:nvPicPr>
              <p:blipFill rotWithShape="1">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261" t="21567" r="261" b="22633"/>
                <a:stretch/>
              </p:blipFill>
              <p:spPr bwMode="auto">
                <a:xfrm>
                  <a:off x="847125" y="5239587"/>
                  <a:ext cx="3213568" cy="1201424"/>
                </a:xfrm>
                <a:prstGeom prst="rect">
                  <a:avLst/>
                </a:prstGeom>
                <a:solidFill>
                  <a:schemeClr val="bg1"/>
                </a:solidFill>
                <a:extLst/>
              </p:spPr>
            </p:pic>
          </p:grpSp>
          <p:sp>
            <p:nvSpPr>
              <p:cNvPr id="19" name="Rectangle 18"/>
              <p:cNvSpPr/>
              <p:nvPr/>
            </p:nvSpPr>
            <p:spPr>
              <a:xfrm>
                <a:off x="845632" y="1592638"/>
                <a:ext cx="2675882" cy="4040999"/>
              </a:xfrm>
              <a:prstGeom prst="rect">
                <a:avLst/>
              </a:prstGeom>
              <a:solidFill>
                <a:srgbClr val="F8F8F8">
                  <a:alpha val="5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829813" y="1690716"/>
              <a:ext cx="2690749" cy="3859453"/>
              <a:chOff x="838199" y="1690716"/>
              <a:chExt cx="2690749" cy="3859453"/>
            </a:xfrm>
          </p:grpSpPr>
          <p:sp>
            <p:nvSpPr>
              <p:cNvPr id="10" name="TextBox 9"/>
              <p:cNvSpPr txBox="1"/>
              <p:nvPr/>
            </p:nvSpPr>
            <p:spPr>
              <a:xfrm>
                <a:off x="838199" y="1690716"/>
                <a:ext cx="2683316" cy="830997"/>
              </a:xfrm>
              <a:prstGeom prst="rect">
                <a:avLst/>
              </a:prstGeom>
              <a:noFill/>
            </p:spPr>
            <p:txBody>
              <a:bodyPr wrap="square" rtlCol="0">
                <a:spAutoFit/>
              </a:bodyPr>
              <a:lstStyle/>
              <a:p>
                <a:pPr algn="ctr"/>
                <a:r>
                  <a:rPr lang="en-US" sz="2400" b="1" dirty="0" smtClean="0">
                    <a:solidFill>
                      <a:schemeClr val="tx1">
                        <a:lumMod val="50000"/>
                      </a:schemeClr>
                    </a:solidFill>
                  </a:rPr>
                  <a:t>Physical Infrastructure</a:t>
                </a:r>
                <a:endParaRPr lang="en-US" sz="2400" b="1" dirty="0">
                  <a:solidFill>
                    <a:schemeClr val="tx1">
                      <a:lumMod val="50000"/>
                    </a:schemeClr>
                  </a:solidFill>
                </a:endParaRPr>
              </a:p>
            </p:txBody>
          </p:sp>
          <p:sp>
            <p:nvSpPr>
              <p:cNvPr id="11" name="TextBox 10"/>
              <p:cNvSpPr txBox="1"/>
              <p:nvPr/>
            </p:nvSpPr>
            <p:spPr>
              <a:xfrm>
                <a:off x="853067" y="2700415"/>
                <a:ext cx="2675881" cy="830997"/>
              </a:xfrm>
              <a:prstGeom prst="rect">
                <a:avLst/>
              </a:prstGeom>
              <a:noFill/>
            </p:spPr>
            <p:txBody>
              <a:bodyPr wrap="square" rtlCol="0">
                <a:spAutoFit/>
              </a:bodyPr>
              <a:lstStyle/>
              <a:p>
                <a:pPr algn="ctr"/>
                <a:r>
                  <a:rPr lang="en-US" sz="2400" b="1" dirty="0" smtClean="0">
                    <a:solidFill>
                      <a:schemeClr val="bg1"/>
                    </a:solidFill>
                  </a:rPr>
                  <a:t>Roadway Operations</a:t>
                </a:r>
              </a:p>
            </p:txBody>
          </p:sp>
          <p:sp>
            <p:nvSpPr>
              <p:cNvPr id="12" name="TextBox 11"/>
              <p:cNvSpPr txBox="1"/>
              <p:nvPr/>
            </p:nvSpPr>
            <p:spPr>
              <a:xfrm>
                <a:off x="853066" y="4719172"/>
                <a:ext cx="2668449" cy="830997"/>
              </a:xfrm>
              <a:prstGeom prst="rect">
                <a:avLst/>
              </a:prstGeom>
              <a:noFill/>
            </p:spPr>
            <p:txBody>
              <a:bodyPr wrap="square" rtlCol="0" anchor="ctr">
                <a:spAutoFit/>
              </a:bodyPr>
              <a:lstStyle/>
              <a:p>
                <a:pPr algn="ctr"/>
                <a:r>
                  <a:rPr lang="en-US" sz="2400" b="1" dirty="0" smtClean="0">
                    <a:solidFill>
                      <a:schemeClr val="tx1">
                        <a:lumMod val="50000"/>
                      </a:schemeClr>
                    </a:solidFill>
                  </a:rPr>
                  <a:t>Programs and Practices</a:t>
                </a:r>
              </a:p>
            </p:txBody>
          </p:sp>
          <p:sp>
            <p:nvSpPr>
              <p:cNvPr id="13" name="TextBox 12"/>
              <p:cNvSpPr txBox="1"/>
              <p:nvPr/>
            </p:nvSpPr>
            <p:spPr>
              <a:xfrm>
                <a:off x="838199" y="3669072"/>
                <a:ext cx="2690749" cy="830997"/>
              </a:xfrm>
              <a:prstGeom prst="rect">
                <a:avLst/>
              </a:prstGeom>
              <a:noFill/>
            </p:spPr>
            <p:txBody>
              <a:bodyPr wrap="square" rtlCol="0">
                <a:spAutoFit/>
              </a:bodyPr>
              <a:lstStyle/>
              <a:p>
                <a:pPr algn="ctr"/>
                <a:r>
                  <a:rPr lang="en-US" sz="2400" b="1" dirty="0" smtClean="0">
                    <a:solidFill>
                      <a:schemeClr val="tx1">
                        <a:lumMod val="50000"/>
                      </a:schemeClr>
                    </a:solidFill>
                  </a:rPr>
                  <a:t>Digital Infrastructure</a:t>
                </a:r>
                <a:endParaRPr lang="en-US" sz="2400" b="1" dirty="0">
                  <a:solidFill>
                    <a:schemeClr val="tx1">
                      <a:lumMod val="50000"/>
                    </a:schemeClr>
                  </a:solidFill>
                </a:endParaRPr>
              </a:p>
            </p:txBody>
          </p:sp>
        </p:grpSp>
      </p:grpSp>
      <p:sp>
        <p:nvSpPr>
          <p:cNvPr id="4" name="Rectangle 3"/>
          <p:cNvSpPr/>
          <p:nvPr/>
        </p:nvSpPr>
        <p:spPr>
          <a:xfrm>
            <a:off x="3644537" y="1814541"/>
            <a:ext cx="4258491" cy="3477875"/>
          </a:xfrm>
          <a:prstGeom prst="rect">
            <a:avLst/>
          </a:prstGeom>
        </p:spPr>
        <p:txBody>
          <a:bodyPr wrap="square">
            <a:spAutoFit/>
          </a:bodyPr>
          <a:lstStyle/>
          <a:p>
            <a:pPr marL="228600" indent="-228600">
              <a:buClr>
                <a:schemeClr val="accent1"/>
              </a:buClr>
              <a:buFont typeface="Arial" panose="020B0604020202020204" pitchFamily="34" charset="0"/>
              <a:buChar char="•"/>
            </a:pPr>
            <a:r>
              <a:rPr lang="en-US" sz="2000" b="1" dirty="0" smtClean="0"/>
              <a:t>Challenges </a:t>
            </a:r>
            <a:r>
              <a:rPr lang="en-US" sz="2000" b="1" dirty="0"/>
              <a:t>of managing a mixed traffic environment (AVs, CVs, non-AVs, </a:t>
            </a:r>
            <a:r>
              <a:rPr lang="en-US" sz="2000" b="1" dirty="0" err="1" smtClean="0"/>
              <a:t>CAVs</a:t>
            </a:r>
            <a:r>
              <a:rPr lang="en-US" sz="2000" b="1" dirty="0"/>
              <a:t>)</a:t>
            </a:r>
          </a:p>
          <a:p>
            <a:pPr marL="228600" indent="-228600">
              <a:buClr>
                <a:schemeClr val="accent1"/>
              </a:buClr>
              <a:buFont typeface="Arial" panose="020B0604020202020204" pitchFamily="34" charset="0"/>
              <a:buChar char="•"/>
            </a:pPr>
            <a:endParaRPr lang="en-US" sz="2000" b="1" dirty="0"/>
          </a:p>
          <a:p>
            <a:pPr marL="228600" indent="-228600">
              <a:buClr>
                <a:schemeClr val="accent1"/>
              </a:buClr>
              <a:buFont typeface="Arial" panose="020B0604020202020204" pitchFamily="34" charset="0"/>
              <a:buChar char="•"/>
            </a:pPr>
            <a:r>
              <a:rPr lang="en-US" sz="2000" b="1" dirty="0"/>
              <a:t>New challenges in harmonizing traffic flow</a:t>
            </a:r>
          </a:p>
          <a:p>
            <a:pPr marL="228600" indent="-228600">
              <a:buClr>
                <a:schemeClr val="accent1"/>
              </a:buClr>
              <a:buFont typeface="Arial" panose="020B0604020202020204" pitchFamily="34" charset="0"/>
              <a:buChar char="•"/>
            </a:pPr>
            <a:endParaRPr lang="en-US" sz="2000" b="1" dirty="0"/>
          </a:p>
          <a:p>
            <a:pPr marL="228600" indent="-228600">
              <a:buClr>
                <a:schemeClr val="accent1"/>
              </a:buClr>
              <a:buFont typeface="Arial" panose="020B0604020202020204" pitchFamily="34" charset="0"/>
              <a:buChar char="•"/>
            </a:pPr>
            <a:r>
              <a:rPr lang="en-US" sz="2000" b="1" dirty="0"/>
              <a:t>Potential travel demand changes</a:t>
            </a:r>
          </a:p>
          <a:p>
            <a:pPr marL="228600" indent="-228600">
              <a:buClr>
                <a:schemeClr val="accent1"/>
              </a:buClr>
              <a:buFont typeface="Arial" panose="020B0604020202020204" pitchFamily="34" charset="0"/>
              <a:buChar char="•"/>
            </a:pPr>
            <a:endParaRPr lang="en-US" sz="2000" b="1" dirty="0"/>
          </a:p>
          <a:p>
            <a:pPr marL="228600" indent="-228600">
              <a:buClr>
                <a:schemeClr val="accent1"/>
              </a:buClr>
              <a:buFont typeface="Arial" panose="020B0604020202020204" pitchFamily="34" charset="0"/>
              <a:buChar char="•"/>
            </a:pPr>
            <a:r>
              <a:rPr lang="en-US" sz="2000" b="1" dirty="0"/>
              <a:t>Potential long-term efficiency, congestion benefits</a:t>
            </a:r>
          </a:p>
        </p:txBody>
      </p:sp>
      <p:pic>
        <p:nvPicPr>
          <p:cNvPr id="25" name="Picture 2" descr="Image result for highway traffic"/>
          <p:cNvPicPr>
            <a:picLocks noChangeAspect="1" noChangeArrowheads="1"/>
          </p:cNvPicPr>
          <p:nvPr/>
        </p:nvPicPr>
        <p:blipFill rotWithShape="1">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b="6015"/>
          <a:stretch/>
        </p:blipFill>
        <p:spPr bwMode="auto">
          <a:xfrm>
            <a:off x="8009638" y="3792748"/>
            <a:ext cx="2982212" cy="1865144"/>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6" name="Picture 3"/>
          <p:cNvPicPr>
            <a:picLocks noChangeAspect="1" noChangeArrowheads="1"/>
          </p:cNvPicPr>
          <p:nvPr/>
        </p:nvPicPr>
        <p:blipFill rotWithShape="1">
          <a:blip r:embed="rId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1" b="874"/>
          <a:stretch/>
        </p:blipFill>
        <p:spPr bwMode="auto">
          <a:xfrm>
            <a:off x="8009637" y="1719291"/>
            <a:ext cx="2982211" cy="198515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21" name="Footer Placeholder 4"/>
          <p:cNvSpPr>
            <a:spLocks noGrp="1"/>
          </p:cNvSpPr>
          <p:nvPr>
            <p:ph type="ftr" sz="quarter" idx="3"/>
          </p:nvPr>
        </p:nvSpPr>
        <p:spPr>
          <a:xfrm>
            <a:off x="3721608" y="6354637"/>
            <a:ext cx="4741818" cy="365125"/>
          </a:xfrm>
          <a:prstGeom prst="rect">
            <a:avLst/>
          </a:prstGeom>
        </p:spPr>
        <p:txBody>
          <a:bodyPr vert="horz" lIns="91440" tIns="45720" rIns="91440" bIns="45720" rtlCol="0" anchor="ctr"/>
          <a:lstStyle>
            <a:lvl1pPr algn="ctr">
              <a:defRPr sz="1200" b="1">
                <a:solidFill>
                  <a:schemeClr val="tx1"/>
                </a:solidFill>
              </a:defRPr>
            </a:lvl1pPr>
          </a:lstStyle>
          <a:p>
            <a:r>
              <a:rPr lang="en-US" dirty="0" smtClean="0"/>
              <a:t>Artificial Intelligence for Connected and Automated  Vehicles Workshop</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5703362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588500" cy="1325563"/>
          </a:xfrm>
        </p:spPr>
        <p:txBody>
          <a:bodyPr>
            <a:normAutofit/>
          </a:bodyPr>
          <a:lstStyle/>
          <a:p>
            <a:r>
              <a:rPr lang="en-US" sz="3500" dirty="0" smtClean="0"/>
              <a:t>Roadway Operations Challenges - </a:t>
            </a:r>
            <a:r>
              <a:rPr lang="en-US" sz="3500" dirty="0" err="1" smtClean="0"/>
              <a:t>Workzones</a:t>
            </a:r>
            <a:endParaRPr lang="en-US" sz="3500" b="1" dirty="0"/>
          </a:p>
        </p:txBody>
      </p:sp>
      <p:sp>
        <p:nvSpPr>
          <p:cNvPr id="17" name="Date Placeholder 16"/>
          <p:cNvSpPr>
            <a:spLocks noGrp="1"/>
          </p:cNvSpPr>
          <p:nvPr>
            <p:ph type="dt" sz="half" idx="2"/>
          </p:nvPr>
        </p:nvSpPr>
        <p:spPr/>
        <p:txBody>
          <a:bodyPr/>
          <a:lstStyle/>
          <a:p>
            <a:r>
              <a:rPr lang="en-US" dirty="0" smtClean="0"/>
              <a:t>2/4/2017</a:t>
            </a:r>
            <a:endParaRPr lang="en-US" dirty="0"/>
          </a:p>
        </p:txBody>
      </p:sp>
      <p:sp>
        <p:nvSpPr>
          <p:cNvPr id="23" name="Footer Placeholder 4"/>
          <p:cNvSpPr>
            <a:spLocks noGrp="1"/>
          </p:cNvSpPr>
          <p:nvPr>
            <p:ph type="ftr" sz="quarter" idx="3"/>
          </p:nvPr>
        </p:nvSpPr>
        <p:spPr>
          <a:xfrm>
            <a:off x="3721608" y="6354637"/>
            <a:ext cx="4741818" cy="365125"/>
          </a:xfrm>
          <a:prstGeom prst="rect">
            <a:avLst/>
          </a:prstGeom>
        </p:spPr>
        <p:txBody>
          <a:bodyPr vert="horz" lIns="91440" tIns="45720" rIns="91440" bIns="45720" rtlCol="0" anchor="ctr"/>
          <a:lstStyle>
            <a:lvl1pPr algn="ctr">
              <a:defRPr sz="1200" b="1">
                <a:solidFill>
                  <a:schemeClr val="tx1"/>
                </a:solidFill>
              </a:defRPr>
            </a:lvl1pPr>
          </a:lstStyle>
          <a:p>
            <a:r>
              <a:rPr lang="en-US" dirty="0" smtClean="0"/>
              <a:t>Artificial Intelligence for Connected and Automated  Vehicles Workshop</a:t>
            </a:r>
            <a:endParaRPr lang="en-US" dirty="0"/>
          </a:p>
        </p:txBody>
      </p:sp>
      <p:pic>
        <p:nvPicPr>
          <p:cNvPr id="24" name="Picture 23"/>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18948" y="1559709"/>
            <a:ext cx="5165920" cy="3874440"/>
          </a:xfrm>
          <a:prstGeom prst="rect">
            <a:avLst/>
          </a:prstGeom>
        </p:spPr>
      </p:pic>
      <p:pic>
        <p:nvPicPr>
          <p:cNvPr id="25" name="Picture 24"/>
          <p:cNvPicPr>
            <a:picLocks noChangeAspect="1"/>
          </p:cNvPicPr>
          <p:nvPr/>
        </p:nvPicPr>
        <p:blipFill>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450303" y="1559709"/>
            <a:ext cx="5162578" cy="387444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0144661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588500" cy="1325563"/>
          </a:xfrm>
        </p:spPr>
        <p:txBody>
          <a:bodyPr>
            <a:normAutofit/>
          </a:bodyPr>
          <a:lstStyle/>
          <a:p>
            <a:r>
              <a:rPr lang="en-US" sz="3500" dirty="0" smtClean="0"/>
              <a:t>Roadway Operations Challenges - </a:t>
            </a:r>
            <a:r>
              <a:rPr lang="en-US" sz="3500" dirty="0" err="1" smtClean="0"/>
              <a:t>Workzones</a:t>
            </a:r>
            <a:endParaRPr lang="en-US" sz="3500" b="1" dirty="0"/>
          </a:p>
        </p:txBody>
      </p:sp>
      <p:sp>
        <p:nvSpPr>
          <p:cNvPr id="17" name="Date Placeholder 16"/>
          <p:cNvSpPr>
            <a:spLocks noGrp="1"/>
          </p:cNvSpPr>
          <p:nvPr>
            <p:ph type="dt" sz="half" idx="2"/>
          </p:nvPr>
        </p:nvSpPr>
        <p:spPr/>
        <p:txBody>
          <a:bodyPr/>
          <a:lstStyle/>
          <a:p>
            <a:r>
              <a:rPr lang="en-US" dirty="0" smtClean="0"/>
              <a:t>2/4/2017</a:t>
            </a:r>
            <a:endParaRPr lang="en-US" dirty="0"/>
          </a:p>
        </p:txBody>
      </p:sp>
      <p:sp>
        <p:nvSpPr>
          <p:cNvPr id="23" name="Footer Placeholder 4"/>
          <p:cNvSpPr>
            <a:spLocks noGrp="1"/>
          </p:cNvSpPr>
          <p:nvPr>
            <p:ph type="ftr" sz="quarter" idx="3"/>
          </p:nvPr>
        </p:nvSpPr>
        <p:spPr>
          <a:xfrm>
            <a:off x="3721608" y="6354637"/>
            <a:ext cx="4741818" cy="365125"/>
          </a:xfrm>
          <a:prstGeom prst="rect">
            <a:avLst/>
          </a:prstGeom>
        </p:spPr>
        <p:txBody>
          <a:bodyPr vert="horz" lIns="91440" tIns="45720" rIns="91440" bIns="45720" rtlCol="0" anchor="ctr"/>
          <a:lstStyle>
            <a:lvl1pPr algn="ctr">
              <a:defRPr sz="1200" b="1">
                <a:solidFill>
                  <a:schemeClr val="tx1"/>
                </a:solidFill>
              </a:defRPr>
            </a:lvl1pPr>
          </a:lstStyle>
          <a:p>
            <a:r>
              <a:rPr lang="en-US" dirty="0" smtClean="0"/>
              <a:t>Artificial Intelligence for Connected and Automated  Vehicles Workshop</a:t>
            </a:r>
            <a:endParaRPr lang="en-US" dirty="0"/>
          </a:p>
        </p:txBody>
      </p:sp>
      <p:pic>
        <p:nvPicPr>
          <p:cNvPr id="9" name="Picture 8"/>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467927" y="1563624"/>
            <a:ext cx="5169407" cy="3877056"/>
          </a:xfrm>
          <a:prstGeom prst="rect">
            <a:avLst/>
          </a:prstGeom>
        </p:spPr>
      </p:pic>
      <p:pic>
        <p:nvPicPr>
          <p:cNvPr id="10" name="Picture 9"/>
          <p:cNvPicPr>
            <a:picLocks noChangeAspect="1"/>
          </p:cNvPicPr>
          <p:nvPr/>
        </p:nvPicPr>
        <p:blipFill rotWithShape="1">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25969" t="30241" r="28678" b="24774"/>
          <a:stretch/>
        </p:blipFill>
        <p:spPr>
          <a:xfrm>
            <a:off x="621792" y="1563624"/>
            <a:ext cx="5211844" cy="3877056"/>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568586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588500" cy="1325563"/>
          </a:xfrm>
        </p:spPr>
        <p:txBody>
          <a:bodyPr>
            <a:normAutofit/>
          </a:bodyPr>
          <a:lstStyle/>
          <a:p>
            <a:r>
              <a:rPr lang="en-US" sz="3500" dirty="0" smtClean="0"/>
              <a:t>Roadway Operations Challenges - </a:t>
            </a:r>
            <a:r>
              <a:rPr lang="en-US" sz="3500" dirty="0" err="1" smtClean="0"/>
              <a:t>Workzones</a:t>
            </a:r>
            <a:endParaRPr lang="en-US" sz="3500" b="1" dirty="0"/>
          </a:p>
        </p:txBody>
      </p:sp>
      <p:sp>
        <p:nvSpPr>
          <p:cNvPr id="17" name="Date Placeholder 16"/>
          <p:cNvSpPr>
            <a:spLocks noGrp="1"/>
          </p:cNvSpPr>
          <p:nvPr>
            <p:ph type="dt" sz="half" idx="2"/>
          </p:nvPr>
        </p:nvSpPr>
        <p:spPr/>
        <p:txBody>
          <a:bodyPr/>
          <a:lstStyle/>
          <a:p>
            <a:r>
              <a:rPr lang="en-US" dirty="0" smtClean="0"/>
              <a:t>2/4/2017</a:t>
            </a:r>
            <a:endParaRPr lang="en-US" dirty="0"/>
          </a:p>
        </p:txBody>
      </p:sp>
      <p:sp>
        <p:nvSpPr>
          <p:cNvPr id="23" name="Footer Placeholder 4"/>
          <p:cNvSpPr>
            <a:spLocks noGrp="1"/>
          </p:cNvSpPr>
          <p:nvPr>
            <p:ph type="ftr" sz="quarter" idx="3"/>
          </p:nvPr>
        </p:nvSpPr>
        <p:spPr>
          <a:xfrm>
            <a:off x="3721608" y="6354637"/>
            <a:ext cx="4741818" cy="365125"/>
          </a:xfrm>
          <a:prstGeom prst="rect">
            <a:avLst/>
          </a:prstGeom>
        </p:spPr>
        <p:txBody>
          <a:bodyPr vert="horz" lIns="91440" tIns="45720" rIns="91440" bIns="45720" rtlCol="0" anchor="ctr"/>
          <a:lstStyle>
            <a:lvl1pPr algn="ctr">
              <a:defRPr sz="1200" b="1">
                <a:solidFill>
                  <a:schemeClr val="tx1"/>
                </a:solidFill>
              </a:defRPr>
            </a:lvl1pPr>
          </a:lstStyle>
          <a:p>
            <a:r>
              <a:rPr lang="en-US" dirty="0" smtClean="0"/>
              <a:t>Artificial Intelligence for Connected and Automated  Vehicles Workshop</a:t>
            </a:r>
            <a:endParaRPr lang="en-US" dirty="0"/>
          </a:p>
        </p:txBody>
      </p:sp>
      <p:pic>
        <p:nvPicPr>
          <p:cNvPr id="7" name="Picture 6"/>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566160" y="1563623"/>
            <a:ext cx="5169406" cy="3877056"/>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27832527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588500" cy="1325563"/>
          </a:xfrm>
        </p:spPr>
        <p:txBody>
          <a:bodyPr>
            <a:normAutofit/>
          </a:bodyPr>
          <a:lstStyle/>
          <a:p>
            <a:r>
              <a:rPr lang="en-US" sz="3500" dirty="0" smtClean="0"/>
              <a:t>Digital Infrastructure Considerations</a:t>
            </a:r>
            <a:endParaRPr lang="en-US" sz="3500" b="1" dirty="0"/>
          </a:p>
        </p:txBody>
      </p:sp>
      <p:sp>
        <p:nvSpPr>
          <p:cNvPr id="17" name="Date Placeholder 16"/>
          <p:cNvSpPr>
            <a:spLocks noGrp="1"/>
          </p:cNvSpPr>
          <p:nvPr>
            <p:ph type="dt" sz="half" idx="2"/>
          </p:nvPr>
        </p:nvSpPr>
        <p:spPr/>
        <p:txBody>
          <a:bodyPr/>
          <a:lstStyle/>
          <a:p>
            <a:r>
              <a:rPr lang="en-US" dirty="0" smtClean="0"/>
              <a:t>2/4/2017</a:t>
            </a:r>
            <a:endParaRPr lang="en-US" dirty="0"/>
          </a:p>
        </p:txBody>
      </p:sp>
      <p:grpSp>
        <p:nvGrpSpPr>
          <p:cNvPr id="20" name="Group 19"/>
          <p:cNvGrpSpPr/>
          <p:nvPr/>
        </p:nvGrpSpPr>
        <p:grpSpPr>
          <a:xfrm>
            <a:off x="829813" y="1716463"/>
            <a:ext cx="2691702" cy="4040999"/>
            <a:chOff x="829813" y="1592638"/>
            <a:chExt cx="2691702" cy="4040999"/>
          </a:xfrm>
        </p:grpSpPr>
        <p:grpSp>
          <p:nvGrpSpPr>
            <p:cNvPr id="16" name="Group 15"/>
            <p:cNvGrpSpPr/>
            <p:nvPr/>
          </p:nvGrpSpPr>
          <p:grpSpPr>
            <a:xfrm>
              <a:off x="845632" y="1592638"/>
              <a:ext cx="2675883" cy="4040999"/>
              <a:chOff x="845632" y="1592638"/>
              <a:chExt cx="2675883" cy="4040999"/>
            </a:xfrm>
          </p:grpSpPr>
          <p:grpSp>
            <p:nvGrpSpPr>
              <p:cNvPr id="3" name="Group 2"/>
              <p:cNvGrpSpPr/>
              <p:nvPr/>
            </p:nvGrpSpPr>
            <p:grpSpPr>
              <a:xfrm>
                <a:off x="845632" y="1592638"/>
                <a:ext cx="2675883" cy="4036678"/>
                <a:chOff x="847125" y="1593212"/>
                <a:chExt cx="3213569" cy="4847799"/>
              </a:xfrm>
            </p:grpSpPr>
            <p:pic>
              <p:nvPicPr>
                <p:cNvPr id="5" name="Picture 2" descr="http://usa.streetsblog.org/wp-content/uploads/sites/5/2013/03/highway-construction.jpg"/>
                <p:cNvPicPr>
                  <a:picLocks noChangeAspect="1" noChangeArrowheads="1"/>
                </p:cNvPicPr>
                <p:nvPr/>
              </p:nvPicPr>
              <p:blipFill rotWithShape="1">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71" t="15717" r="71" b="31350"/>
                <a:stretch/>
              </p:blipFill>
              <p:spPr bwMode="auto">
                <a:xfrm>
                  <a:off x="847127" y="1593212"/>
                  <a:ext cx="3213567" cy="1233879"/>
                </a:xfrm>
                <a:prstGeom prst="rect">
                  <a:avLst/>
                </a:prstGeom>
                <a:solidFill>
                  <a:schemeClr val="bg1"/>
                </a:solidFill>
                <a:ln>
                  <a:noFill/>
                </a:ln>
                <a:extLst/>
              </p:spPr>
            </p:pic>
            <p:pic>
              <p:nvPicPr>
                <p:cNvPr id="6" name="Picture 2" descr="https://c1.staticflickr.com/9/8514/8554902851_894e7aaa7e_b.jpg"/>
                <p:cNvPicPr>
                  <a:picLocks noChangeAspect="1" noChangeArrowheads="1"/>
                </p:cNvPicPr>
                <p:nvPr/>
              </p:nvPicPr>
              <p:blipFill rotWithShape="1">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1642" b="41704"/>
                <a:stretch/>
              </p:blipFill>
              <p:spPr bwMode="auto">
                <a:xfrm>
                  <a:off x="847125" y="4022762"/>
                  <a:ext cx="3213568" cy="1232114"/>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7" name="Picture 6" descr="https://www.transportation.gov/sites/dot.gov/files/docs/congested-traffic.jpg"/>
                <p:cNvPicPr>
                  <a:picLocks noChangeAspect="1" noChangeArrowheads="1"/>
                </p:cNvPicPr>
                <p:nvPr/>
              </p:nvPicPr>
              <p:blipFill rotWithShape="1">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3624" t="27706" r="14970" b="15129"/>
                <a:stretch/>
              </p:blipFill>
              <p:spPr bwMode="auto">
                <a:xfrm>
                  <a:off x="847126" y="2822834"/>
                  <a:ext cx="3213568" cy="1232339"/>
                </a:xfrm>
                <a:prstGeom prst="rect">
                  <a:avLst/>
                </a:prstGeom>
                <a:solidFill>
                  <a:schemeClr val="bg1"/>
                </a:solidFill>
                <a:extLst/>
              </p:spPr>
            </p:pic>
            <p:pic>
              <p:nvPicPr>
                <p:cNvPr id="8" name="Picture 8" descr="https://www.volpe.dot.gov/sites/volpe.dot.gov/files/capecod5_interag.jpg"/>
                <p:cNvPicPr>
                  <a:picLocks noChangeAspect="1" noChangeArrowheads="1"/>
                </p:cNvPicPr>
                <p:nvPr/>
              </p:nvPicPr>
              <p:blipFill rotWithShape="1">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261" t="21567" r="261" b="22633"/>
                <a:stretch/>
              </p:blipFill>
              <p:spPr bwMode="auto">
                <a:xfrm>
                  <a:off x="847125" y="5239587"/>
                  <a:ext cx="3213568" cy="1201424"/>
                </a:xfrm>
                <a:prstGeom prst="rect">
                  <a:avLst/>
                </a:prstGeom>
                <a:solidFill>
                  <a:schemeClr val="bg1"/>
                </a:solidFill>
                <a:extLst/>
              </p:spPr>
            </p:pic>
          </p:grpSp>
          <p:sp>
            <p:nvSpPr>
              <p:cNvPr id="19" name="Rectangle 18"/>
              <p:cNvSpPr/>
              <p:nvPr/>
            </p:nvSpPr>
            <p:spPr>
              <a:xfrm>
                <a:off x="845632" y="1592638"/>
                <a:ext cx="2675882" cy="4040999"/>
              </a:xfrm>
              <a:prstGeom prst="rect">
                <a:avLst/>
              </a:prstGeom>
              <a:solidFill>
                <a:srgbClr val="F8F8F8">
                  <a:alpha val="5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829813" y="1690716"/>
              <a:ext cx="2690749" cy="3859453"/>
              <a:chOff x="838199" y="1690716"/>
              <a:chExt cx="2690749" cy="3859453"/>
            </a:xfrm>
          </p:grpSpPr>
          <p:sp>
            <p:nvSpPr>
              <p:cNvPr id="10" name="TextBox 9"/>
              <p:cNvSpPr txBox="1"/>
              <p:nvPr/>
            </p:nvSpPr>
            <p:spPr>
              <a:xfrm>
                <a:off x="838199" y="1690716"/>
                <a:ext cx="2683316" cy="830997"/>
              </a:xfrm>
              <a:prstGeom prst="rect">
                <a:avLst/>
              </a:prstGeom>
              <a:noFill/>
            </p:spPr>
            <p:txBody>
              <a:bodyPr wrap="square" rtlCol="0">
                <a:spAutoFit/>
              </a:bodyPr>
              <a:lstStyle/>
              <a:p>
                <a:pPr algn="ctr"/>
                <a:r>
                  <a:rPr lang="en-US" sz="2400" b="1" dirty="0" smtClean="0">
                    <a:solidFill>
                      <a:schemeClr val="tx1">
                        <a:lumMod val="50000"/>
                      </a:schemeClr>
                    </a:solidFill>
                  </a:rPr>
                  <a:t>Physical Infrastructure</a:t>
                </a:r>
                <a:endParaRPr lang="en-US" sz="2400" b="1" dirty="0">
                  <a:solidFill>
                    <a:schemeClr val="tx1">
                      <a:lumMod val="50000"/>
                    </a:schemeClr>
                  </a:solidFill>
                </a:endParaRPr>
              </a:p>
            </p:txBody>
          </p:sp>
          <p:sp>
            <p:nvSpPr>
              <p:cNvPr id="11" name="TextBox 10"/>
              <p:cNvSpPr txBox="1"/>
              <p:nvPr/>
            </p:nvSpPr>
            <p:spPr>
              <a:xfrm>
                <a:off x="853067" y="2700415"/>
                <a:ext cx="2675881" cy="830997"/>
              </a:xfrm>
              <a:prstGeom prst="rect">
                <a:avLst/>
              </a:prstGeom>
              <a:noFill/>
            </p:spPr>
            <p:txBody>
              <a:bodyPr wrap="square" rtlCol="0">
                <a:spAutoFit/>
              </a:bodyPr>
              <a:lstStyle/>
              <a:p>
                <a:pPr algn="ctr"/>
                <a:r>
                  <a:rPr lang="en-US" sz="2400" b="1" dirty="0" smtClean="0">
                    <a:solidFill>
                      <a:schemeClr val="tx1">
                        <a:lumMod val="50000"/>
                      </a:schemeClr>
                    </a:solidFill>
                  </a:rPr>
                  <a:t>Roadway Operations</a:t>
                </a:r>
              </a:p>
            </p:txBody>
          </p:sp>
          <p:sp>
            <p:nvSpPr>
              <p:cNvPr id="12" name="TextBox 11"/>
              <p:cNvSpPr txBox="1"/>
              <p:nvPr/>
            </p:nvSpPr>
            <p:spPr>
              <a:xfrm>
                <a:off x="853066" y="4719172"/>
                <a:ext cx="2668449" cy="830997"/>
              </a:xfrm>
              <a:prstGeom prst="rect">
                <a:avLst/>
              </a:prstGeom>
              <a:noFill/>
            </p:spPr>
            <p:txBody>
              <a:bodyPr wrap="square" rtlCol="0" anchor="ctr">
                <a:spAutoFit/>
              </a:bodyPr>
              <a:lstStyle/>
              <a:p>
                <a:pPr algn="ctr"/>
                <a:r>
                  <a:rPr lang="en-US" sz="2400" b="1" dirty="0" smtClean="0">
                    <a:solidFill>
                      <a:schemeClr val="tx1">
                        <a:lumMod val="50000"/>
                      </a:schemeClr>
                    </a:solidFill>
                  </a:rPr>
                  <a:t>Programs and Practices</a:t>
                </a:r>
              </a:p>
            </p:txBody>
          </p:sp>
          <p:sp>
            <p:nvSpPr>
              <p:cNvPr id="13" name="TextBox 12"/>
              <p:cNvSpPr txBox="1"/>
              <p:nvPr/>
            </p:nvSpPr>
            <p:spPr>
              <a:xfrm>
                <a:off x="838199" y="3669072"/>
                <a:ext cx="2690749" cy="830997"/>
              </a:xfrm>
              <a:prstGeom prst="rect">
                <a:avLst/>
              </a:prstGeom>
              <a:noFill/>
            </p:spPr>
            <p:txBody>
              <a:bodyPr wrap="square" rtlCol="0">
                <a:spAutoFit/>
              </a:bodyPr>
              <a:lstStyle/>
              <a:p>
                <a:pPr algn="ctr"/>
                <a:r>
                  <a:rPr lang="en-US" sz="2400" b="1" dirty="0" smtClean="0">
                    <a:solidFill>
                      <a:schemeClr val="bg1"/>
                    </a:solidFill>
                  </a:rPr>
                  <a:t>Digital Infrastructure</a:t>
                </a:r>
                <a:endParaRPr lang="en-US" sz="2400" b="1" dirty="0">
                  <a:solidFill>
                    <a:schemeClr val="bg1"/>
                  </a:solidFill>
                </a:endParaRPr>
              </a:p>
            </p:txBody>
          </p:sp>
        </p:grpSp>
      </p:grpSp>
      <p:sp>
        <p:nvSpPr>
          <p:cNvPr id="4" name="Rectangle 3"/>
          <p:cNvSpPr/>
          <p:nvPr/>
        </p:nvSpPr>
        <p:spPr>
          <a:xfrm>
            <a:off x="3644537" y="2230039"/>
            <a:ext cx="4167051" cy="2554545"/>
          </a:xfrm>
          <a:prstGeom prst="rect">
            <a:avLst/>
          </a:prstGeom>
        </p:spPr>
        <p:txBody>
          <a:bodyPr wrap="square">
            <a:spAutoFit/>
          </a:bodyPr>
          <a:lstStyle/>
          <a:p>
            <a:pPr marL="228600" indent="-228600">
              <a:buClr>
                <a:schemeClr val="accent1"/>
              </a:buClr>
              <a:buFont typeface="Arial" panose="020B0604020202020204" pitchFamily="34" charset="0"/>
              <a:buChar char="•"/>
            </a:pPr>
            <a:r>
              <a:rPr lang="en-US" sz="2000" b="1" dirty="0"/>
              <a:t>AVs as new sources of roadway data</a:t>
            </a:r>
          </a:p>
          <a:p>
            <a:pPr marL="228600" indent="-228600">
              <a:buClr>
                <a:schemeClr val="accent1"/>
              </a:buClr>
              <a:buFont typeface="Arial" panose="020B0604020202020204" pitchFamily="34" charset="0"/>
              <a:buChar char="•"/>
            </a:pPr>
            <a:endParaRPr lang="en-US" sz="2000" b="1" dirty="0"/>
          </a:p>
          <a:p>
            <a:pPr marL="228600" indent="-228600">
              <a:buClr>
                <a:schemeClr val="accent1"/>
              </a:buClr>
              <a:buFont typeface="Arial" panose="020B0604020202020204" pitchFamily="34" charset="0"/>
              <a:buChar char="•"/>
            </a:pPr>
            <a:r>
              <a:rPr lang="en-US" sz="2000" b="1" dirty="0"/>
              <a:t>Data updates on construction and road closures</a:t>
            </a:r>
          </a:p>
          <a:p>
            <a:pPr marL="228600" indent="-228600">
              <a:buClr>
                <a:schemeClr val="accent1"/>
              </a:buClr>
              <a:buFont typeface="Arial" panose="020B0604020202020204" pitchFamily="34" charset="0"/>
              <a:buChar char="•"/>
            </a:pPr>
            <a:endParaRPr lang="en-US" sz="2000" b="1" dirty="0"/>
          </a:p>
          <a:p>
            <a:pPr marL="228600" indent="-228600">
              <a:buClr>
                <a:schemeClr val="accent1"/>
              </a:buClr>
              <a:buFont typeface="Arial" panose="020B0604020202020204" pitchFamily="34" charset="0"/>
              <a:buChar char="•"/>
            </a:pPr>
            <a:r>
              <a:rPr lang="en-US" sz="2000" b="1" dirty="0"/>
              <a:t>Maintenance of digital infrastructure</a:t>
            </a:r>
          </a:p>
        </p:txBody>
      </p:sp>
      <p:pic>
        <p:nvPicPr>
          <p:cNvPr id="21" name="Picture 20"/>
          <p:cNvPicPr>
            <a:picLocks noChangeAspect="1"/>
          </p:cNvPicPr>
          <p:nvPr/>
        </p:nvPicPr>
        <p:blipFill rotWithShape="1">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279" t="42997" r="279" b="6613"/>
          <a:stretch/>
        </p:blipFill>
        <p:spPr>
          <a:xfrm>
            <a:off x="8008686" y="3799490"/>
            <a:ext cx="2983164" cy="2004296"/>
          </a:xfrm>
          <a:prstGeom prst="rect">
            <a:avLst/>
          </a:prstGeom>
        </p:spPr>
      </p:pic>
      <p:pic>
        <p:nvPicPr>
          <p:cNvPr id="22" name="Picture 2" descr="https://www.fhwa.dot.gov/publications/publicroads/11janfeb/images/yan7.jpg"/>
          <p:cNvPicPr>
            <a:picLocks noChangeAspect="1" noChangeArrowheads="1"/>
          </p:cNvPicPr>
          <p:nvPr/>
        </p:nvPicPr>
        <p:blipFill rotWithShape="1">
          <a:blip r:embed="rId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888" t="6942" r="4930" b="908"/>
          <a:stretch/>
        </p:blipFill>
        <p:spPr bwMode="auto">
          <a:xfrm>
            <a:off x="8009637" y="1716464"/>
            <a:ext cx="3013967" cy="185649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23" name="Footer Placeholder 4"/>
          <p:cNvSpPr>
            <a:spLocks noGrp="1"/>
          </p:cNvSpPr>
          <p:nvPr>
            <p:ph type="ftr" sz="quarter" idx="3"/>
          </p:nvPr>
        </p:nvSpPr>
        <p:spPr>
          <a:xfrm>
            <a:off x="3721608" y="6354637"/>
            <a:ext cx="4741818" cy="365125"/>
          </a:xfrm>
          <a:prstGeom prst="rect">
            <a:avLst/>
          </a:prstGeom>
        </p:spPr>
        <p:txBody>
          <a:bodyPr vert="horz" lIns="91440" tIns="45720" rIns="91440" bIns="45720" rtlCol="0" anchor="ctr"/>
          <a:lstStyle>
            <a:lvl1pPr algn="ctr">
              <a:defRPr sz="1200" b="1">
                <a:solidFill>
                  <a:schemeClr val="tx1"/>
                </a:solidFill>
              </a:defRPr>
            </a:lvl1pPr>
          </a:lstStyle>
          <a:p>
            <a:r>
              <a:rPr lang="en-US" dirty="0" smtClean="0"/>
              <a:t>Artificial Intelligence for Connected and Automated  Vehicles Workshop</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987411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588500" cy="1325563"/>
          </a:xfrm>
        </p:spPr>
        <p:txBody>
          <a:bodyPr>
            <a:normAutofit/>
          </a:bodyPr>
          <a:lstStyle/>
          <a:p>
            <a:r>
              <a:rPr lang="en-US" sz="3500" dirty="0" smtClean="0"/>
              <a:t>Programs and Practices</a:t>
            </a:r>
            <a:endParaRPr lang="en-US" sz="3500" b="1" dirty="0"/>
          </a:p>
        </p:txBody>
      </p:sp>
      <p:sp>
        <p:nvSpPr>
          <p:cNvPr id="17" name="Date Placeholder 16"/>
          <p:cNvSpPr>
            <a:spLocks noGrp="1"/>
          </p:cNvSpPr>
          <p:nvPr>
            <p:ph type="dt" sz="half" idx="2"/>
          </p:nvPr>
        </p:nvSpPr>
        <p:spPr/>
        <p:txBody>
          <a:bodyPr/>
          <a:lstStyle/>
          <a:p>
            <a:r>
              <a:rPr lang="en-US" dirty="0" smtClean="0"/>
              <a:t>2/4/2017</a:t>
            </a:r>
            <a:endParaRPr lang="en-US" dirty="0"/>
          </a:p>
        </p:txBody>
      </p:sp>
      <p:grpSp>
        <p:nvGrpSpPr>
          <p:cNvPr id="20" name="Group 19"/>
          <p:cNvGrpSpPr/>
          <p:nvPr/>
        </p:nvGrpSpPr>
        <p:grpSpPr>
          <a:xfrm>
            <a:off x="829813" y="1716463"/>
            <a:ext cx="2691702" cy="4040999"/>
            <a:chOff x="829813" y="1592638"/>
            <a:chExt cx="2691702" cy="4040999"/>
          </a:xfrm>
        </p:grpSpPr>
        <p:grpSp>
          <p:nvGrpSpPr>
            <p:cNvPr id="16" name="Group 15"/>
            <p:cNvGrpSpPr/>
            <p:nvPr/>
          </p:nvGrpSpPr>
          <p:grpSpPr>
            <a:xfrm>
              <a:off x="845632" y="1592638"/>
              <a:ext cx="2675883" cy="4040999"/>
              <a:chOff x="845632" y="1592638"/>
              <a:chExt cx="2675883" cy="4040999"/>
            </a:xfrm>
          </p:grpSpPr>
          <p:grpSp>
            <p:nvGrpSpPr>
              <p:cNvPr id="3" name="Group 2"/>
              <p:cNvGrpSpPr/>
              <p:nvPr/>
            </p:nvGrpSpPr>
            <p:grpSpPr>
              <a:xfrm>
                <a:off x="845632" y="1592638"/>
                <a:ext cx="2675883" cy="4036678"/>
                <a:chOff x="847125" y="1593212"/>
                <a:chExt cx="3213569" cy="4847799"/>
              </a:xfrm>
            </p:grpSpPr>
            <p:pic>
              <p:nvPicPr>
                <p:cNvPr id="5" name="Picture 2" descr="http://usa.streetsblog.org/wp-content/uploads/sites/5/2013/03/highway-construction.jpg"/>
                <p:cNvPicPr>
                  <a:picLocks noChangeAspect="1" noChangeArrowheads="1"/>
                </p:cNvPicPr>
                <p:nvPr/>
              </p:nvPicPr>
              <p:blipFill rotWithShape="1">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71" t="15717" r="71" b="31350"/>
                <a:stretch/>
              </p:blipFill>
              <p:spPr bwMode="auto">
                <a:xfrm>
                  <a:off x="847127" y="1593212"/>
                  <a:ext cx="3213567" cy="1233879"/>
                </a:xfrm>
                <a:prstGeom prst="rect">
                  <a:avLst/>
                </a:prstGeom>
                <a:solidFill>
                  <a:schemeClr val="bg1"/>
                </a:solidFill>
                <a:ln>
                  <a:noFill/>
                </a:ln>
                <a:extLst/>
              </p:spPr>
            </p:pic>
            <p:pic>
              <p:nvPicPr>
                <p:cNvPr id="6" name="Picture 2" descr="https://c1.staticflickr.com/9/8514/8554902851_894e7aaa7e_b.jpg"/>
                <p:cNvPicPr>
                  <a:picLocks noChangeAspect="1" noChangeArrowheads="1"/>
                </p:cNvPicPr>
                <p:nvPr/>
              </p:nvPicPr>
              <p:blipFill rotWithShape="1">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1642" b="41704"/>
                <a:stretch/>
              </p:blipFill>
              <p:spPr bwMode="auto">
                <a:xfrm>
                  <a:off x="847125" y="4022762"/>
                  <a:ext cx="3213568" cy="1232114"/>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7" name="Picture 6" descr="https://www.transportation.gov/sites/dot.gov/files/docs/congested-traffic.jpg"/>
                <p:cNvPicPr>
                  <a:picLocks noChangeAspect="1" noChangeArrowheads="1"/>
                </p:cNvPicPr>
                <p:nvPr/>
              </p:nvPicPr>
              <p:blipFill rotWithShape="1">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3624" t="27706" r="14970" b="15129"/>
                <a:stretch/>
              </p:blipFill>
              <p:spPr bwMode="auto">
                <a:xfrm>
                  <a:off x="847126" y="2822834"/>
                  <a:ext cx="3213568" cy="1232339"/>
                </a:xfrm>
                <a:prstGeom prst="rect">
                  <a:avLst/>
                </a:prstGeom>
                <a:solidFill>
                  <a:schemeClr val="bg1"/>
                </a:solidFill>
                <a:extLst/>
              </p:spPr>
            </p:pic>
            <p:pic>
              <p:nvPicPr>
                <p:cNvPr id="8" name="Picture 8" descr="https://www.volpe.dot.gov/sites/volpe.dot.gov/files/capecod5_interag.jpg"/>
                <p:cNvPicPr>
                  <a:picLocks noChangeAspect="1" noChangeArrowheads="1"/>
                </p:cNvPicPr>
                <p:nvPr/>
              </p:nvPicPr>
              <p:blipFill rotWithShape="1">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261" t="21567" r="261" b="22633"/>
                <a:stretch/>
              </p:blipFill>
              <p:spPr bwMode="auto">
                <a:xfrm>
                  <a:off x="847125" y="5239587"/>
                  <a:ext cx="3213568" cy="1201424"/>
                </a:xfrm>
                <a:prstGeom prst="rect">
                  <a:avLst/>
                </a:prstGeom>
                <a:solidFill>
                  <a:schemeClr val="bg1"/>
                </a:solidFill>
                <a:extLst/>
              </p:spPr>
            </p:pic>
          </p:grpSp>
          <p:sp>
            <p:nvSpPr>
              <p:cNvPr id="19" name="Rectangle 18"/>
              <p:cNvSpPr/>
              <p:nvPr/>
            </p:nvSpPr>
            <p:spPr>
              <a:xfrm>
                <a:off x="845632" y="1592638"/>
                <a:ext cx="2675882" cy="4040999"/>
              </a:xfrm>
              <a:prstGeom prst="rect">
                <a:avLst/>
              </a:prstGeom>
              <a:solidFill>
                <a:srgbClr val="F8F8F8">
                  <a:alpha val="5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829813" y="1690716"/>
              <a:ext cx="2690749" cy="3859453"/>
              <a:chOff x="838199" y="1690716"/>
              <a:chExt cx="2690749" cy="3859453"/>
            </a:xfrm>
          </p:grpSpPr>
          <p:sp>
            <p:nvSpPr>
              <p:cNvPr id="10" name="TextBox 9"/>
              <p:cNvSpPr txBox="1"/>
              <p:nvPr/>
            </p:nvSpPr>
            <p:spPr>
              <a:xfrm>
                <a:off x="838199" y="1690716"/>
                <a:ext cx="2683316" cy="830997"/>
              </a:xfrm>
              <a:prstGeom prst="rect">
                <a:avLst/>
              </a:prstGeom>
              <a:noFill/>
            </p:spPr>
            <p:txBody>
              <a:bodyPr wrap="square" rtlCol="0">
                <a:spAutoFit/>
              </a:bodyPr>
              <a:lstStyle/>
              <a:p>
                <a:pPr algn="ctr"/>
                <a:r>
                  <a:rPr lang="en-US" sz="2400" b="1" dirty="0" smtClean="0">
                    <a:solidFill>
                      <a:schemeClr val="tx1">
                        <a:lumMod val="50000"/>
                      </a:schemeClr>
                    </a:solidFill>
                  </a:rPr>
                  <a:t>Physical Infrastructure</a:t>
                </a:r>
                <a:endParaRPr lang="en-US" sz="2400" b="1" dirty="0">
                  <a:solidFill>
                    <a:schemeClr val="tx1">
                      <a:lumMod val="50000"/>
                    </a:schemeClr>
                  </a:solidFill>
                </a:endParaRPr>
              </a:p>
            </p:txBody>
          </p:sp>
          <p:sp>
            <p:nvSpPr>
              <p:cNvPr id="11" name="TextBox 10"/>
              <p:cNvSpPr txBox="1"/>
              <p:nvPr/>
            </p:nvSpPr>
            <p:spPr>
              <a:xfrm>
                <a:off x="853067" y="2700415"/>
                <a:ext cx="2675881" cy="830997"/>
              </a:xfrm>
              <a:prstGeom prst="rect">
                <a:avLst/>
              </a:prstGeom>
              <a:noFill/>
            </p:spPr>
            <p:txBody>
              <a:bodyPr wrap="square" rtlCol="0">
                <a:spAutoFit/>
              </a:bodyPr>
              <a:lstStyle/>
              <a:p>
                <a:pPr algn="ctr"/>
                <a:r>
                  <a:rPr lang="en-US" sz="2400" b="1" dirty="0" smtClean="0">
                    <a:solidFill>
                      <a:schemeClr val="tx1">
                        <a:lumMod val="50000"/>
                      </a:schemeClr>
                    </a:solidFill>
                  </a:rPr>
                  <a:t>Roadway Operations</a:t>
                </a:r>
              </a:p>
            </p:txBody>
          </p:sp>
          <p:sp>
            <p:nvSpPr>
              <p:cNvPr id="12" name="TextBox 11"/>
              <p:cNvSpPr txBox="1"/>
              <p:nvPr/>
            </p:nvSpPr>
            <p:spPr>
              <a:xfrm>
                <a:off x="853066" y="4719172"/>
                <a:ext cx="2668449" cy="830997"/>
              </a:xfrm>
              <a:prstGeom prst="rect">
                <a:avLst/>
              </a:prstGeom>
              <a:noFill/>
            </p:spPr>
            <p:txBody>
              <a:bodyPr wrap="square" rtlCol="0" anchor="ctr">
                <a:spAutoFit/>
              </a:bodyPr>
              <a:lstStyle/>
              <a:p>
                <a:pPr algn="ctr"/>
                <a:r>
                  <a:rPr lang="en-US" sz="2400" b="1" dirty="0" smtClean="0">
                    <a:solidFill>
                      <a:schemeClr val="bg1"/>
                    </a:solidFill>
                  </a:rPr>
                  <a:t>Programs and Practices</a:t>
                </a:r>
              </a:p>
            </p:txBody>
          </p:sp>
          <p:sp>
            <p:nvSpPr>
              <p:cNvPr id="13" name="TextBox 12"/>
              <p:cNvSpPr txBox="1"/>
              <p:nvPr/>
            </p:nvSpPr>
            <p:spPr>
              <a:xfrm>
                <a:off x="838199" y="3669072"/>
                <a:ext cx="2690749" cy="830997"/>
              </a:xfrm>
              <a:prstGeom prst="rect">
                <a:avLst/>
              </a:prstGeom>
              <a:noFill/>
            </p:spPr>
            <p:txBody>
              <a:bodyPr wrap="square" rtlCol="0">
                <a:spAutoFit/>
              </a:bodyPr>
              <a:lstStyle/>
              <a:p>
                <a:pPr algn="ctr"/>
                <a:r>
                  <a:rPr lang="en-US" sz="2400" b="1" dirty="0" smtClean="0">
                    <a:solidFill>
                      <a:schemeClr val="tx1">
                        <a:lumMod val="50000"/>
                      </a:schemeClr>
                    </a:solidFill>
                  </a:rPr>
                  <a:t>Digital Infrastructure</a:t>
                </a:r>
                <a:endParaRPr lang="en-US" sz="2400" b="1" dirty="0">
                  <a:solidFill>
                    <a:schemeClr val="tx1">
                      <a:lumMod val="50000"/>
                    </a:schemeClr>
                  </a:solidFill>
                </a:endParaRPr>
              </a:p>
            </p:txBody>
          </p:sp>
        </p:grpSp>
      </p:grpSp>
      <p:sp>
        <p:nvSpPr>
          <p:cNvPr id="4" name="Rectangle 3"/>
          <p:cNvSpPr/>
          <p:nvPr/>
        </p:nvSpPr>
        <p:spPr>
          <a:xfrm>
            <a:off x="3670663" y="2230039"/>
            <a:ext cx="4140925" cy="3170099"/>
          </a:xfrm>
          <a:prstGeom prst="rect">
            <a:avLst/>
          </a:prstGeom>
        </p:spPr>
        <p:txBody>
          <a:bodyPr wrap="square">
            <a:spAutoFit/>
          </a:bodyPr>
          <a:lstStyle/>
          <a:p>
            <a:pPr marL="228600" indent="-228600">
              <a:buClr>
                <a:schemeClr val="accent1"/>
              </a:buClr>
              <a:buFont typeface="Arial" panose="020B0604020202020204" pitchFamily="34" charset="0"/>
              <a:buChar char="•"/>
            </a:pPr>
            <a:r>
              <a:rPr lang="en-US" sz="2000" b="1" dirty="0"/>
              <a:t>Accounting for AVs and potential land use impacts and uncertainty in long range planning process</a:t>
            </a:r>
          </a:p>
          <a:p>
            <a:pPr marL="228600" indent="-228600">
              <a:buClr>
                <a:schemeClr val="accent1"/>
              </a:buClr>
              <a:buFont typeface="Arial" panose="020B0604020202020204" pitchFamily="34" charset="0"/>
              <a:buChar char="•"/>
            </a:pPr>
            <a:endParaRPr lang="en-US" sz="2000" b="1" dirty="0"/>
          </a:p>
          <a:p>
            <a:pPr marL="228600" indent="-228600">
              <a:buClr>
                <a:schemeClr val="accent1"/>
              </a:buClr>
              <a:buFont typeface="Arial" panose="020B0604020202020204" pitchFamily="34" charset="0"/>
              <a:buChar char="•"/>
            </a:pPr>
            <a:r>
              <a:rPr lang="en-US" sz="2000" b="1" dirty="0"/>
              <a:t>Implications of shared vehicle fleets and new mobility models on travel demand modeling/forecasting</a:t>
            </a:r>
          </a:p>
          <a:p>
            <a:pPr marL="228600" indent="-228600">
              <a:buClr>
                <a:schemeClr val="accent1"/>
              </a:buClr>
              <a:buFont typeface="Arial" panose="020B0604020202020204" pitchFamily="34" charset="0"/>
              <a:buChar char="•"/>
            </a:pPr>
            <a:endParaRPr lang="en-US" sz="2000" b="1" dirty="0"/>
          </a:p>
          <a:p>
            <a:pPr marL="228600" indent="-228600">
              <a:buClr>
                <a:schemeClr val="accent1"/>
              </a:buClr>
              <a:buFont typeface="Arial" panose="020B0604020202020204" pitchFamily="34" charset="0"/>
              <a:buChar char="•"/>
            </a:pPr>
            <a:r>
              <a:rPr lang="en-US" sz="2000" b="1" dirty="0"/>
              <a:t>Revenue and budget implications</a:t>
            </a:r>
          </a:p>
        </p:txBody>
      </p:sp>
      <p:grpSp>
        <p:nvGrpSpPr>
          <p:cNvPr id="23" name="Group 22"/>
          <p:cNvGrpSpPr/>
          <p:nvPr/>
        </p:nvGrpSpPr>
        <p:grpSpPr>
          <a:xfrm>
            <a:off x="8016169" y="3753233"/>
            <a:ext cx="3308734" cy="2028265"/>
            <a:chOff x="-513142" y="3733007"/>
            <a:chExt cx="5097841" cy="3124993"/>
          </a:xfrm>
          <a:noFill/>
        </p:grpSpPr>
        <p:sp>
          <p:nvSpPr>
            <p:cNvPr id="24" name="Rectangle 23"/>
            <p:cNvSpPr/>
            <p:nvPr/>
          </p:nvSpPr>
          <p:spPr>
            <a:xfrm>
              <a:off x="0" y="3799489"/>
              <a:ext cx="4584699" cy="305851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13142" y="3733007"/>
              <a:ext cx="2145133" cy="2787584"/>
            </a:xfrm>
            <a:prstGeom prst="rect">
              <a:avLst/>
            </a:prstGeom>
            <a:grpFill/>
          </p:spPr>
        </p:pic>
        <p:pic>
          <p:nvPicPr>
            <p:cNvPr id="26" name="Picture 25"/>
            <p:cNvPicPr>
              <a:picLocks noChangeAspect="1"/>
            </p:cNvPicPr>
            <p:nvPr/>
          </p:nvPicPr>
          <p:blipFill>
            <a:blip r:embed="rId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838709" y="3733007"/>
              <a:ext cx="2281772" cy="2787584"/>
            </a:xfrm>
            <a:prstGeom prst="rect">
              <a:avLst/>
            </a:prstGeom>
            <a:grpFill/>
          </p:spPr>
        </p:pic>
      </p:grpSp>
      <p:grpSp>
        <p:nvGrpSpPr>
          <p:cNvPr id="27" name="Group 26"/>
          <p:cNvGrpSpPr/>
          <p:nvPr/>
        </p:nvGrpSpPr>
        <p:grpSpPr>
          <a:xfrm>
            <a:off x="8016169" y="1702043"/>
            <a:ext cx="3007435" cy="1870912"/>
            <a:chOff x="4584699" y="963168"/>
            <a:chExt cx="4559301" cy="2836321"/>
          </a:xfrm>
        </p:grpSpPr>
        <p:sp>
          <p:nvSpPr>
            <p:cNvPr id="28" name="Rectangle 27"/>
            <p:cNvSpPr/>
            <p:nvPr/>
          </p:nvSpPr>
          <p:spPr>
            <a:xfrm>
              <a:off x="4584699" y="963168"/>
              <a:ext cx="4559301" cy="2836321"/>
            </a:xfrm>
            <a:prstGeom prst="rect">
              <a:avLst/>
            </a:prstGeom>
            <a:solidFill>
              <a:srgbClr val="CB8A4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9" name="Picture 2" descr="This illustration is labeled “The Highway Tax Dollar at Work.” At the center, it shows a man from behind, with “Mr. Citizen” printed on the back of his shirt. On his left is a container labeled “Gas, Oil, Tires,” into which the man’s left hand is inserting a coin labeled “Tax $.” An arrow labeled “1” points upward from the container to an illustration of a building labeled “U.S. Treasury.” An arrow labeled “2” points to the right from the building to an illustration of an interstate sign that reads: “Highway Trust Fund: Bureau of Public Roads.” An arrow labeled “3” points to the right to a man in a trench coat and hardhat who is holding blueprints labeled “State Highway Depts.” A final arrow labeled “4” points downward from the man in the hardhat to a photo of a completed highway; this photo also is held in the first man’s (Mr. Citizen’s) right hand, thus completing the diagram’s circle."/>
            <p:cNvPicPr>
              <a:picLocks noChangeAspect="1" noChangeArrowheads="1"/>
            </p:cNvPicPr>
            <p:nvPr/>
          </p:nvPicPr>
          <p:blipFill rotWithShape="1">
            <a:blip r:embed="rId9">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793" b="2440"/>
            <a:stretch/>
          </p:blipFill>
          <p:spPr bwMode="auto">
            <a:xfrm>
              <a:off x="5089610" y="1073034"/>
              <a:ext cx="3706635" cy="266448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grpSp>
      <p:sp>
        <p:nvSpPr>
          <p:cNvPr id="30" name="Footer Placeholder 4"/>
          <p:cNvSpPr>
            <a:spLocks noGrp="1"/>
          </p:cNvSpPr>
          <p:nvPr>
            <p:ph type="ftr" sz="quarter" idx="3"/>
          </p:nvPr>
        </p:nvSpPr>
        <p:spPr>
          <a:xfrm>
            <a:off x="3721608" y="6354637"/>
            <a:ext cx="4741818" cy="365125"/>
          </a:xfrm>
          <a:prstGeom prst="rect">
            <a:avLst/>
          </a:prstGeom>
        </p:spPr>
        <p:txBody>
          <a:bodyPr vert="horz" lIns="91440" tIns="45720" rIns="91440" bIns="45720" rtlCol="0" anchor="ctr"/>
          <a:lstStyle>
            <a:lvl1pPr algn="ctr">
              <a:defRPr sz="1200" b="1">
                <a:solidFill>
                  <a:schemeClr val="tx1"/>
                </a:solidFill>
              </a:defRPr>
            </a:lvl1pPr>
          </a:lstStyle>
          <a:p>
            <a:r>
              <a:rPr lang="en-US" dirty="0" smtClean="0"/>
              <a:t>Artificial Intelligence for Connected and Automated  Vehicles Workshop</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32507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Connected Vehicles: An</a:t>
            </a:r>
            <a:br>
              <a:rPr lang="en-US" dirty="0" smtClean="0"/>
            </a:br>
            <a:r>
              <a:rPr lang="en-US" dirty="0" smtClean="0"/>
              <a:t>Introduction</a:t>
            </a:r>
            <a:endParaRPr lang="en-US" dirty="0"/>
          </a:p>
        </p:txBody>
      </p:sp>
      <p:sp>
        <p:nvSpPr>
          <p:cNvPr id="3" name="Text Placeholder 2"/>
          <p:cNvSpPr>
            <a:spLocks noGrp="1"/>
          </p:cNvSpPr>
          <p:nvPr>
            <p:ph type="body" idx="1"/>
          </p:nvPr>
        </p:nvSpPr>
        <p:spPr/>
        <p:txBody>
          <a:bodyPr/>
          <a:lstStyle/>
          <a:p>
            <a:r>
              <a:rPr lang="en-US" smtClean="0"/>
              <a:t>Overview</a:t>
            </a:r>
            <a:endParaRPr lang="en-US" dirty="0"/>
          </a:p>
        </p:txBody>
      </p:sp>
      <p:sp>
        <p:nvSpPr>
          <p:cNvPr id="4" name="Date Placeholder 3"/>
          <p:cNvSpPr>
            <a:spLocks noGrp="1"/>
          </p:cNvSpPr>
          <p:nvPr>
            <p:ph type="dt" sz="half" idx="2"/>
          </p:nvPr>
        </p:nvSpPr>
        <p:spPr/>
        <p:txBody>
          <a:bodyPr/>
          <a:lstStyle/>
          <a:p>
            <a:r>
              <a:rPr lang="en-US" dirty="0" smtClean="0"/>
              <a:t>2/4/2017</a:t>
            </a:r>
            <a:endParaRPr lang="en-US" dirty="0"/>
          </a:p>
        </p:txBody>
      </p:sp>
      <p:sp>
        <p:nvSpPr>
          <p:cNvPr id="14" name="Footer Placeholder 4"/>
          <p:cNvSpPr>
            <a:spLocks noGrp="1"/>
          </p:cNvSpPr>
          <p:nvPr>
            <p:ph type="ftr" sz="quarter" idx="3"/>
          </p:nvPr>
        </p:nvSpPr>
        <p:spPr>
          <a:xfrm>
            <a:off x="3721608" y="6354637"/>
            <a:ext cx="4741818" cy="365125"/>
          </a:xfrm>
          <a:prstGeom prst="rect">
            <a:avLst/>
          </a:prstGeom>
        </p:spPr>
        <p:txBody>
          <a:bodyPr vert="horz" lIns="91440" tIns="45720" rIns="91440" bIns="45720" rtlCol="0" anchor="ctr"/>
          <a:lstStyle>
            <a:lvl1pPr algn="ctr">
              <a:defRPr sz="1200" b="1">
                <a:solidFill>
                  <a:schemeClr val="tx1"/>
                </a:solidFill>
              </a:defRPr>
            </a:lvl1pPr>
          </a:lstStyle>
          <a:p>
            <a:r>
              <a:rPr lang="en-US" dirty="0" smtClean="0"/>
              <a:t>Artificial Intelligence for Connected and Automated  Vehicles Workshop</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9634845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Connected Vehicle Technology</a:t>
            </a:r>
            <a:endParaRPr lang="en-US" dirty="0"/>
          </a:p>
        </p:txBody>
      </p:sp>
      <p:sp>
        <p:nvSpPr>
          <p:cNvPr id="4" name="Date Placeholder 3"/>
          <p:cNvSpPr>
            <a:spLocks noGrp="1"/>
          </p:cNvSpPr>
          <p:nvPr>
            <p:ph type="dt" sz="half" idx="2"/>
          </p:nvPr>
        </p:nvSpPr>
        <p:spPr/>
        <p:txBody>
          <a:bodyPr/>
          <a:lstStyle/>
          <a:p>
            <a:r>
              <a:rPr lang="en-US" dirty="0" smtClean="0"/>
              <a:t>2/4/2017</a:t>
            </a:r>
            <a:endParaRPr lang="en-US" dirty="0"/>
          </a:p>
        </p:txBody>
      </p:sp>
      <p:sp>
        <p:nvSpPr>
          <p:cNvPr id="6" name="Footer Placeholder 4"/>
          <p:cNvSpPr>
            <a:spLocks noGrp="1"/>
          </p:cNvSpPr>
          <p:nvPr>
            <p:ph type="ftr" sz="quarter" idx="3"/>
          </p:nvPr>
        </p:nvSpPr>
        <p:spPr>
          <a:xfrm>
            <a:off x="3721608" y="6354637"/>
            <a:ext cx="4741818" cy="365125"/>
          </a:xfrm>
          <a:prstGeom prst="rect">
            <a:avLst/>
          </a:prstGeom>
        </p:spPr>
        <p:txBody>
          <a:bodyPr vert="horz" lIns="91440" tIns="45720" rIns="91440" bIns="45720" rtlCol="0" anchor="ctr"/>
          <a:lstStyle>
            <a:lvl1pPr algn="ctr">
              <a:defRPr sz="1200" b="1">
                <a:solidFill>
                  <a:schemeClr val="tx1"/>
                </a:solidFill>
              </a:defRPr>
            </a:lvl1pPr>
          </a:lstStyle>
          <a:p>
            <a:r>
              <a:rPr lang="en-US" dirty="0" smtClean="0"/>
              <a:t>Artificial Intelligence for Connected and Automated  Vehicles Workshop</a:t>
            </a:r>
            <a:endParaRPr lang="en-US" dirty="0"/>
          </a:p>
        </p:txBody>
      </p:sp>
      <p:sp>
        <p:nvSpPr>
          <p:cNvPr id="14" name="Content Placeholder 2"/>
          <p:cNvSpPr>
            <a:spLocks noGrp="1"/>
          </p:cNvSpPr>
          <p:nvPr>
            <p:ph idx="1"/>
          </p:nvPr>
        </p:nvSpPr>
        <p:spPr>
          <a:xfrm>
            <a:off x="926522" y="1240177"/>
            <a:ext cx="9898636" cy="4793326"/>
          </a:xfrm>
        </p:spPr>
        <p:txBody>
          <a:bodyPr>
            <a:normAutofit/>
          </a:bodyPr>
          <a:lstStyle/>
          <a:p>
            <a:pPr>
              <a:lnSpc>
                <a:spcPct val="100000"/>
              </a:lnSpc>
              <a:spcAft>
                <a:spcPts val="1200"/>
              </a:spcAft>
              <a:buNone/>
            </a:pPr>
            <a:r>
              <a:rPr lang="en-US" i="1" dirty="0" smtClean="0"/>
              <a:t>5.9GHz DSRC (Dedicated Short Range Communications) + GNSS</a:t>
            </a:r>
            <a:endParaRPr lang="en-US" dirty="0" smtClean="0"/>
          </a:p>
          <a:p>
            <a:pPr marL="457200"/>
            <a:r>
              <a:rPr lang="en-US" dirty="0" smtClean="0"/>
              <a:t>802.11p technology similar to 802.11a </a:t>
            </a:r>
          </a:p>
          <a:p>
            <a:pPr marL="457200"/>
            <a:r>
              <a:rPr lang="en-US" dirty="0" smtClean="0"/>
              <a:t>Low latency communication (&lt;&lt; 50ms) </a:t>
            </a:r>
          </a:p>
          <a:p>
            <a:pPr marL="457200"/>
            <a:r>
              <a:rPr lang="en-US" dirty="0" smtClean="0"/>
              <a:t>High data transfer rates (6 – 27 Mbps) </a:t>
            </a:r>
          </a:p>
          <a:p>
            <a:pPr marL="457200"/>
            <a:r>
              <a:rPr lang="en-US" dirty="0" smtClean="0"/>
              <a:t>Line-of-sight, point-point communication range of up to 1000m </a:t>
            </a:r>
          </a:p>
          <a:p>
            <a:pPr marL="457200"/>
            <a:r>
              <a:rPr lang="en-US" dirty="0" smtClean="0"/>
              <a:t>Coverage over 360° </a:t>
            </a:r>
          </a:p>
          <a:p>
            <a:pPr marL="457200"/>
            <a:r>
              <a:rPr lang="en-US" dirty="0" smtClean="0"/>
              <a:t>Multi-hopping possible for extended range </a:t>
            </a:r>
          </a:p>
          <a:p>
            <a:pPr marL="457200"/>
            <a:r>
              <a:rPr lang="en-US" dirty="0" smtClean="0"/>
              <a:t>7 channels support a wide range of safety and non-safety applications </a:t>
            </a:r>
          </a:p>
          <a:p>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854572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dirty="0" smtClean="0"/>
              <a:t>onnected vehicles includes…</a:t>
            </a:r>
            <a:endParaRPr lang="en-US" dirty="0"/>
          </a:p>
        </p:txBody>
      </p:sp>
      <p:sp>
        <p:nvSpPr>
          <p:cNvPr id="6" name="Date Placeholder 5"/>
          <p:cNvSpPr>
            <a:spLocks noGrp="1"/>
          </p:cNvSpPr>
          <p:nvPr>
            <p:ph type="dt" sz="half" idx="2"/>
          </p:nvPr>
        </p:nvSpPr>
        <p:spPr/>
        <p:txBody>
          <a:bodyPr/>
          <a:lstStyle/>
          <a:p>
            <a:r>
              <a:rPr lang="en-US" dirty="0" smtClean="0"/>
              <a:t>2/4/2017</a:t>
            </a:r>
            <a:endParaRPr lang="en-US" dirty="0"/>
          </a:p>
        </p:txBody>
      </p:sp>
      <p:sp>
        <p:nvSpPr>
          <p:cNvPr id="8" name="Footer Placeholder 4"/>
          <p:cNvSpPr>
            <a:spLocks noGrp="1"/>
          </p:cNvSpPr>
          <p:nvPr>
            <p:ph type="ftr" sz="quarter" idx="3"/>
          </p:nvPr>
        </p:nvSpPr>
        <p:spPr>
          <a:xfrm>
            <a:off x="3721608" y="6354637"/>
            <a:ext cx="4741818" cy="365125"/>
          </a:xfrm>
          <a:prstGeom prst="rect">
            <a:avLst/>
          </a:prstGeom>
        </p:spPr>
        <p:txBody>
          <a:bodyPr vert="horz" lIns="91440" tIns="45720" rIns="91440" bIns="45720" rtlCol="0" anchor="ctr"/>
          <a:lstStyle>
            <a:lvl1pPr algn="ctr">
              <a:defRPr sz="1200" b="1">
                <a:solidFill>
                  <a:schemeClr val="tx1"/>
                </a:solidFill>
              </a:defRPr>
            </a:lvl1pPr>
          </a:lstStyle>
          <a:p>
            <a:r>
              <a:rPr lang="en-US" dirty="0" smtClean="0"/>
              <a:t>Artificial Intelligence for Connected and Automated  Vehicles Workshop</a:t>
            </a:r>
            <a:endParaRPr lang="en-US" dirty="0"/>
          </a:p>
        </p:txBody>
      </p:sp>
      <p:sp>
        <p:nvSpPr>
          <p:cNvPr id="15" name="Text Box 14"/>
          <p:cNvSpPr txBox="1">
            <a:spLocks noChangeArrowheads="1"/>
          </p:cNvSpPr>
          <p:nvPr/>
        </p:nvSpPr>
        <p:spPr bwMode="auto">
          <a:xfrm rot="-5400000">
            <a:off x="-845344" y="3429794"/>
            <a:ext cx="3221038" cy="4635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94037" tIns="47019" rIns="94037" bIns="47019">
            <a:spAutoFit/>
          </a:bodyPr>
          <a:lstStyle>
            <a:lvl1pPr defTabSz="844550" eaLnBrk="0" hangingPunct="0">
              <a:defRPr sz="2400" b="1" i="1">
                <a:solidFill>
                  <a:schemeClr val="tx1"/>
                </a:solidFill>
                <a:latin typeface="Tahoma" pitchFamily="34" charset="0"/>
              </a:defRPr>
            </a:lvl1pPr>
            <a:lvl2pPr marL="742950" indent="-285750" defTabSz="844550" eaLnBrk="0" hangingPunct="0">
              <a:defRPr sz="2400" b="1" i="1">
                <a:solidFill>
                  <a:schemeClr val="tx1"/>
                </a:solidFill>
                <a:latin typeface="Tahoma" pitchFamily="34" charset="0"/>
              </a:defRPr>
            </a:lvl2pPr>
            <a:lvl3pPr marL="1143000" indent="-228600" defTabSz="844550" eaLnBrk="0" hangingPunct="0">
              <a:defRPr sz="2400" b="1" i="1">
                <a:solidFill>
                  <a:schemeClr val="tx1"/>
                </a:solidFill>
                <a:latin typeface="Tahoma" pitchFamily="34" charset="0"/>
              </a:defRPr>
            </a:lvl3pPr>
            <a:lvl4pPr marL="1600200" indent="-228600" defTabSz="844550" eaLnBrk="0" hangingPunct="0">
              <a:defRPr sz="2400" b="1" i="1">
                <a:solidFill>
                  <a:schemeClr val="tx1"/>
                </a:solidFill>
                <a:latin typeface="Tahoma" pitchFamily="34" charset="0"/>
              </a:defRPr>
            </a:lvl4pPr>
            <a:lvl5pPr marL="2057400" indent="-228600" defTabSz="844550" eaLnBrk="0" hangingPunct="0">
              <a:defRPr sz="2400" b="1" i="1">
                <a:solidFill>
                  <a:schemeClr val="tx1"/>
                </a:solidFill>
                <a:latin typeface="Tahoma" pitchFamily="34" charset="0"/>
              </a:defRPr>
            </a:lvl5pPr>
            <a:lvl6pPr marL="2514600" indent="-228600" defTabSz="844550" eaLnBrk="0" fontAlgn="base" hangingPunct="0">
              <a:spcBef>
                <a:spcPct val="0"/>
              </a:spcBef>
              <a:spcAft>
                <a:spcPct val="0"/>
              </a:spcAft>
              <a:defRPr sz="2400" b="1" i="1">
                <a:solidFill>
                  <a:schemeClr val="tx1"/>
                </a:solidFill>
                <a:latin typeface="Tahoma" pitchFamily="34" charset="0"/>
              </a:defRPr>
            </a:lvl6pPr>
            <a:lvl7pPr marL="2971800" indent="-228600" defTabSz="844550" eaLnBrk="0" fontAlgn="base" hangingPunct="0">
              <a:spcBef>
                <a:spcPct val="0"/>
              </a:spcBef>
              <a:spcAft>
                <a:spcPct val="0"/>
              </a:spcAft>
              <a:defRPr sz="2400" b="1" i="1">
                <a:solidFill>
                  <a:schemeClr val="tx1"/>
                </a:solidFill>
                <a:latin typeface="Tahoma" pitchFamily="34" charset="0"/>
              </a:defRPr>
            </a:lvl7pPr>
            <a:lvl8pPr marL="3429000" indent="-228600" defTabSz="844550" eaLnBrk="0" fontAlgn="base" hangingPunct="0">
              <a:spcBef>
                <a:spcPct val="0"/>
              </a:spcBef>
              <a:spcAft>
                <a:spcPct val="0"/>
              </a:spcAft>
              <a:defRPr sz="2400" b="1" i="1">
                <a:solidFill>
                  <a:schemeClr val="tx1"/>
                </a:solidFill>
                <a:latin typeface="Tahoma" pitchFamily="34" charset="0"/>
              </a:defRPr>
            </a:lvl8pPr>
            <a:lvl9pPr marL="3886200" indent="-228600" defTabSz="844550" eaLnBrk="0" fontAlgn="base" hangingPunct="0">
              <a:spcBef>
                <a:spcPct val="0"/>
              </a:spcBef>
              <a:spcAft>
                <a:spcPct val="0"/>
              </a:spcAft>
              <a:defRPr sz="2400" b="1" i="1">
                <a:solidFill>
                  <a:schemeClr val="tx1"/>
                </a:solidFill>
                <a:latin typeface="Tahoma" pitchFamily="34" charset="0"/>
              </a:defRPr>
            </a:lvl9pPr>
          </a:lstStyle>
          <a:p>
            <a:pPr algn="ctr">
              <a:buClr>
                <a:srgbClr val="C0504D"/>
              </a:buClr>
              <a:buFont typeface="Wingdings" pitchFamily="2" charset="2"/>
              <a:buNone/>
            </a:pPr>
            <a:r>
              <a:rPr lang="en-US"/>
              <a:t>Vehicles and Fleets</a:t>
            </a:r>
          </a:p>
        </p:txBody>
      </p:sp>
      <p:sp>
        <p:nvSpPr>
          <p:cNvPr id="16" name="Text Box 17"/>
          <p:cNvSpPr txBox="1">
            <a:spLocks noChangeArrowheads="1"/>
          </p:cNvSpPr>
          <p:nvPr/>
        </p:nvSpPr>
        <p:spPr bwMode="auto">
          <a:xfrm>
            <a:off x="4112419" y="5584921"/>
            <a:ext cx="4044950" cy="4642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lIns="94037" tIns="47019" rIns="94037" bIns="47019">
            <a:spAutoFit/>
          </a:bodyPr>
          <a:lstStyle>
            <a:lvl1pPr defTabSz="844550" eaLnBrk="0" hangingPunct="0">
              <a:defRPr sz="2400" b="1" i="1">
                <a:solidFill>
                  <a:schemeClr val="tx1"/>
                </a:solidFill>
                <a:latin typeface="Tahoma" pitchFamily="34" charset="0"/>
              </a:defRPr>
            </a:lvl1pPr>
            <a:lvl2pPr marL="742950" indent="-285750" defTabSz="844550" eaLnBrk="0" hangingPunct="0">
              <a:defRPr sz="2400" b="1" i="1">
                <a:solidFill>
                  <a:schemeClr val="tx1"/>
                </a:solidFill>
                <a:latin typeface="Tahoma" pitchFamily="34" charset="0"/>
              </a:defRPr>
            </a:lvl2pPr>
            <a:lvl3pPr marL="1143000" indent="-228600" defTabSz="844550" eaLnBrk="0" hangingPunct="0">
              <a:defRPr sz="2400" b="1" i="1">
                <a:solidFill>
                  <a:schemeClr val="tx1"/>
                </a:solidFill>
                <a:latin typeface="Tahoma" pitchFamily="34" charset="0"/>
              </a:defRPr>
            </a:lvl3pPr>
            <a:lvl4pPr marL="1600200" indent="-228600" defTabSz="844550" eaLnBrk="0" hangingPunct="0">
              <a:defRPr sz="2400" b="1" i="1">
                <a:solidFill>
                  <a:schemeClr val="tx1"/>
                </a:solidFill>
                <a:latin typeface="Tahoma" pitchFamily="34" charset="0"/>
              </a:defRPr>
            </a:lvl4pPr>
            <a:lvl5pPr marL="2057400" indent="-228600" defTabSz="844550" eaLnBrk="0" hangingPunct="0">
              <a:defRPr sz="2400" b="1" i="1">
                <a:solidFill>
                  <a:schemeClr val="tx1"/>
                </a:solidFill>
                <a:latin typeface="Tahoma" pitchFamily="34" charset="0"/>
              </a:defRPr>
            </a:lvl5pPr>
            <a:lvl6pPr marL="2514600" indent="-228600" defTabSz="844550" eaLnBrk="0" fontAlgn="base" hangingPunct="0">
              <a:spcBef>
                <a:spcPct val="0"/>
              </a:spcBef>
              <a:spcAft>
                <a:spcPct val="0"/>
              </a:spcAft>
              <a:defRPr sz="2400" b="1" i="1">
                <a:solidFill>
                  <a:schemeClr val="tx1"/>
                </a:solidFill>
                <a:latin typeface="Tahoma" pitchFamily="34" charset="0"/>
              </a:defRPr>
            </a:lvl6pPr>
            <a:lvl7pPr marL="2971800" indent="-228600" defTabSz="844550" eaLnBrk="0" fontAlgn="base" hangingPunct="0">
              <a:spcBef>
                <a:spcPct val="0"/>
              </a:spcBef>
              <a:spcAft>
                <a:spcPct val="0"/>
              </a:spcAft>
              <a:defRPr sz="2400" b="1" i="1">
                <a:solidFill>
                  <a:schemeClr val="tx1"/>
                </a:solidFill>
                <a:latin typeface="Tahoma" pitchFamily="34" charset="0"/>
              </a:defRPr>
            </a:lvl7pPr>
            <a:lvl8pPr marL="3429000" indent="-228600" defTabSz="844550" eaLnBrk="0" fontAlgn="base" hangingPunct="0">
              <a:spcBef>
                <a:spcPct val="0"/>
              </a:spcBef>
              <a:spcAft>
                <a:spcPct val="0"/>
              </a:spcAft>
              <a:defRPr sz="2400" b="1" i="1">
                <a:solidFill>
                  <a:schemeClr val="tx1"/>
                </a:solidFill>
                <a:latin typeface="Tahoma" pitchFamily="34" charset="0"/>
              </a:defRPr>
            </a:lvl8pPr>
            <a:lvl9pPr marL="3886200" indent="-228600" defTabSz="844550" eaLnBrk="0" fontAlgn="base" hangingPunct="0">
              <a:spcBef>
                <a:spcPct val="0"/>
              </a:spcBef>
              <a:spcAft>
                <a:spcPct val="0"/>
              </a:spcAft>
              <a:defRPr sz="2400" b="1" i="1">
                <a:solidFill>
                  <a:schemeClr val="tx1"/>
                </a:solidFill>
                <a:latin typeface="Tahoma" pitchFamily="34" charset="0"/>
              </a:defRPr>
            </a:lvl9pPr>
          </a:lstStyle>
          <a:p>
            <a:pPr algn="ctr">
              <a:buClr>
                <a:srgbClr val="C0504D"/>
              </a:buClr>
              <a:buFont typeface="Wingdings" pitchFamily="2" charset="2"/>
              <a:buNone/>
            </a:pPr>
            <a:r>
              <a:rPr lang="en-US" dirty="0"/>
              <a:t>Wireless Devices</a:t>
            </a:r>
          </a:p>
        </p:txBody>
      </p:sp>
      <p:sp>
        <p:nvSpPr>
          <p:cNvPr id="17" name="Text Box 20"/>
          <p:cNvSpPr txBox="1">
            <a:spLocks noChangeArrowheads="1"/>
          </p:cNvSpPr>
          <p:nvPr/>
        </p:nvSpPr>
        <p:spPr bwMode="auto">
          <a:xfrm rot="5400000">
            <a:off x="9958523" y="3434555"/>
            <a:ext cx="2371725" cy="4540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lIns="84399" tIns="42200" rIns="84399" bIns="42200">
            <a:spAutoFit/>
          </a:bodyPr>
          <a:lstStyle>
            <a:lvl1pPr defTabSz="844550" eaLnBrk="0" hangingPunct="0">
              <a:defRPr sz="2400" b="1" i="1">
                <a:solidFill>
                  <a:schemeClr val="tx1"/>
                </a:solidFill>
                <a:latin typeface="Tahoma" pitchFamily="34" charset="0"/>
              </a:defRPr>
            </a:lvl1pPr>
            <a:lvl2pPr marL="742950" indent="-285750" defTabSz="844550" eaLnBrk="0" hangingPunct="0">
              <a:defRPr sz="2400" b="1" i="1">
                <a:solidFill>
                  <a:schemeClr val="tx1"/>
                </a:solidFill>
                <a:latin typeface="Tahoma" pitchFamily="34" charset="0"/>
              </a:defRPr>
            </a:lvl2pPr>
            <a:lvl3pPr marL="1143000" indent="-228600" defTabSz="844550" eaLnBrk="0" hangingPunct="0">
              <a:defRPr sz="2400" b="1" i="1">
                <a:solidFill>
                  <a:schemeClr val="tx1"/>
                </a:solidFill>
                <a:latin typeface="Tahoma" pitchFamily="34" charset="0"/>
              </a:defRPr>
            </a:lvl3pPr>
            <a:lvl4pPr marL="1600200" indent="-228600" defTabSz="844550" eaLnBrk="0" hangingPunct="0">
              <a:defRPr sz="2400" b="1" i="1">
                <a:solidFill>
                  <a:schemeClr val="tx1"/>
                </a:solidFill>
                <a:latin typeface="Tahoma" pitchFamily="34" charset="0"/>
              </a:defRPr>
            </a:lvl4pPr>
            <a:lvl5pPr marL="2057400" indent="-228600" defTabSz="844550" eaLnBrk="0" hangingPunct="0">
              <a:defRPr sz="2400" b="1" i="1">
                <a:solidFill>
                  <a:schemeClr val="tx1"/>
                </a:solidFill>
                <a:latin typeface="Tahoma" pitchFamily="34" charset="0"/>
              </a:defRPr>
            </a:lvl5pPr>
            <a:lvl6pPr marL="2514600" indent="-228600" defTabSz="844550" eaLnBrk="0" fontAlgn="base" hangingPunct="0">
              <a:spcBef>
                <a:spcPct val="0"/>
              </a:spcBef>
              <a:spcAft>
                <a:spcPct val="0"/>
              </a:spcAft>
              <a:defRPr sz="2400" b="1" i="1">
                <a:solidFill>
                  <a:schemeClr val="tx1"/>
                </a:solidFill>
                <a:latin typeface="Tahoma" pitchFamily="34" charset="0"/>
              </a:defRPr>
            </a:lvl6pPr>
            <a:lvl7pPr marL="2971800" indent="-228600" defTabSz="844550" eaLnBrk="0" fontAlgn="base" hangingPunct="0">
              <a:spcBef>
                <a:spcPct val="0"/>
              </a:spcBef>
              <a:spcAft>
                <a:spcPct val="0"/>
              </a:spcAft>
              <a:defRPr sz="2400" b="1" i="1">
                <a:solidFill>
                  <a:schemeClr val="tx1"/>
                </a:solidFill>
                <a:latin typeface="Tahoma" pitchFamily="34" charset="0"/>
              </a:defRPr>
            </a:lvl7pPr>
            <a:lvl8pPr marL="3429000" indent="-228600" defTabSz="844550" eaLnBrk="0" fontAlgn="base" hangingPunct="0">
              <a:spcBef>
                <a:spcPct val="0"/>
              </a:spcBef>
              <a:spcAft>
                <a:spcPct val="0"/>
              </a:spcAft>
              <a:defRPr sz="2400" b="1" i="1">
                <a:solidFill>
                  <a:schemeClr val="tx1"/>
                </a:solidFill>
                <a:latin typeface="Tahoma" pitchFamily="34" charset="0"/>
              </a:defRPr>
            </a:lvl8pPr>
            <a:lvl9pPr marL="3886200" indent="-228600" defTabSz="844550" eaLnBrk="0" fontAlgn="base" hangingPunct="0">
              <a:spcBef>
                <a:spcPct val="0"/>
              </a:spcBef>
              <a:spcAft>
                <a:spcPct val="0"/>
              </a:spcAft>
              <a:defRPr sz="2400" b="1" i="1">
                <a:solidFill>
                  <a:schemeClr val="tx1"/>
                </a:solidFill>
                <a:latin typeface="Tahoma" pitchFamily="34" charset="0"/>
              </a:defRPr>
            </a:lvl9pPr>
          </a:lstStyle>
          <a:p>
            <a:pPr algn="ctr">
              <a:buClr>
                <a:srgbClr val="C0504D"/>
              </a:buClr>
              <a:buFont typeface="Wingdings" pitchFamily="2" charset="2"/>
              <a:buNone/>
            </a:pPr>
            <a:r>
              <a:rPr lang="en-US" dirty="0"/>
              <a:t>Infrastructure</a:t>
            </a:r>
          </a:p>
        </p:txBody>
      </p:sp>
      <p:sp>
        <p:nvSpPr>
          <p:cNvPr id="18" name="Text Box 23"/>
          <p:cNvSpPr txBox="1">
            <a:spLocks noChangeArrowheads="1"/>
          </p:cNvSpPr>
          <p:nvPr/>
        </p:nvSpPr>
        <p:spPr bwMode="auto">
          <a:xfrm>
            <a:off x="3886200" y="1319530"/>
            <a:ext cx="4497388" cy="4635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94037" tIns="47019" rIns="94037" bIns="47019">
            <a:spAutoFit/>
          </a:bodyPr>
          <a:lstStyle>
            <a:lvl1pPr defTabSz="844550" eaLnBrk="0" hangingPunct="0">
              <a:defRPr sz="2400" b="1" i="1">
                <a:solidFill>
                  <a:schemeClr val="tx1"/>
                </a:solidFill>
                <a:latin typeface="Tahoma" pitchFamily="34" charset="0"/>
              </a:defRPr>
            </a:lvl1pPr>
            <a:lvl2pPr marL="742950" indent="-285750" defTabSz="844550" eaLnBrk="0" hangingPunct="0">
              <a:defRPr sz="2400" b="1" i="1">
                <a:solidFill>
                  <a:schemeClr val="tx1"/>
                </a:solidFill>
                <a:latin typeface="Tahoma" pitchFamily="34" charset="0"/>
              </a:defRPr>
            </a:lvl2pPr>
            <a:lvl3pPr marL="1143000" indent="-228600" defTabSz="844550" eaLnBrk="0" hangingPunct="0">
              <a:defRPr sz="2400" b="1" i="1">
                <a:solidFill>
                  <a:schemeClr val="tx1"/>
                </a:solidFill>
                <a:latin typeface="Tahoma" pitchFamily="34" charset="0"/>
              </a:defRPr>
            </a:lvl3pPr>
            <a:lvl4pPr marL="1600200" indent="-228600" defTabSz="844550" eaLnBrk="0" hangingPunct="0">
              <a:defRPr sz="2400" b="1" i="1">
                <a:solidFill>
                  <a:schemeClr val="tx1"/>
                </a:solidFill>
                <a:latin typeface="Tahoma" pitchFamily="34" charset="0"/>
              </a:defRPr>
            </a:lvl4pPr>
            <a:lvl5pPr marL="2057400" indent="-228600" defTabSz="844550" eaLnBrk="0" hangingPunct="0">
              <a:defRPr sz="2400" b="1" i="1">
                <a:solidFill>
                  <a:schemeClr val="tx1"/>
                </a:solidFill>
                <a:latin typeface="Tahoma" pitchFamily="34" charset="0"/>
              </a:defRPr>
            </a:lvl5pPr>
            <a:lvl6pPr marL="2514600" indent="-228600" defTabSz="844550" eaLnBrk="0" fontAlgn="base" hangingPunct="0">
              <a:spcBef>
                <a:spcPct val="0"/>
              </a:spcBef>
              <a:spcAft>
                <a:spcPct val="0"/>
              </a:spcAft>
              <a:defRPr sz="2400" b="1" i="1">
                <a:solidFill>
                  <a:schemeClr val="tx1"/>
                </a:solidFill>
                <a:latin typeface="Tahoma" pitchFamily="34" charset="0"/>
              </a:defRPr>
            </a:lvl6pPr>
            <a:lvl7pPr marL="2971800" indent="-228600" defTabSz="844550" eaLnBrk="0" fontAlgn="base" hangingPunct="0">
              <a:spcBef>
                <a:spcPct val="0"/>
              </a:spcBef>
              <a:spcAft>
                <a:spcPct val="0"/>
              </a:spcAft>
              <a:defRPr sz="2400" b="1" i="1">
                <a:solidFill>
                  <a:schemeClr val="tx1"/>
                </a:solidFill>
                <a:latin typeface="Tahoma" pitchFamily="34" charset="0"/>
              </a:defRPr>
            </a:lvl7pPr>
            <a:lvl8pPr marL="3429000" indent="-228600" defTabSz="844550" eaLnBrk="0" fontAlgn="base" hangingPunct="0">
              <a:spcBef>
                <a:spcPct val="0"/>
              </a:spcBef>
              <a:spcAft>
                <a:spcPct val="0"/>
              </a:spcAft>
              <a:defRPr sz="2400" b="1" i="1">
                <a:solidFill>
                  <a:schemeClr val="tx1"/>
                </a:solidFill>
                <a:latin typeface="Tahoma" pitchFamily="34" charset="0"/>
              </a:defRPr>
            </a:lvl8pPr>
            <a:lvl9pPr marL="3886200" indent="-228600" defTabSz="844550" eaLnBrk="0" fontAlgn="base" hangingPunct="0">
              <a:spcBef>
                <a:spcPct val="0"/>
              </a:spcBef>
              <a:spcAft>
                <a:spcPct val="0"/>
              </a:spcAft>
              <a:defRPr sz="2400" b="1" i="1">
                <a:solidFill>
                  <a:schemeClr val="tx1"/>
                </a:solidFill>
                <a:latin typeface="Tahoma" pitchFamily="34" charset="0"/>
              </a:defRPr>
            </a:lvl9pPr>
          </a:lstStyle>
          <a:p>
            <a:pPr algn="ctr">
              <a:buClr>
                <a:srgbClr val="C0504D"/>
              </a:buClr>
              <a:buFont typeface="Wingdings" pitchFamily="2" charset="2"/>
              <a:buNone/>
            </a:pPr>
            <a:r>
              <a:rPr lang="en-US" dirty="0"/>
              <a:t>Drivers/Operators</a:t>
            </a:r>
          </a:p>
        </p:txBody>
      </p:sp>
      <p:pic>
        <p:nvPicPr>
          <p:cNvPr id="19" name="Picture 2"/>
          <p:cNvPicPr>
            <a:picLocks noChangeAspect="1" noChangeArrowheads="1"/>
          </p:cNvPicPr>
          <p:nvPr/>
        </p:nvPicPr>
        <p:blipFill>
          <a:blip r:embed="rId3" cstate="print"/>
          <a:srcRect/>
          <a:stretch>
            <a:fillRect/>
          </a:stretch>
        </p:blipFill>
        <p:spPr bwMode="auto">
          <a:xfrm>
            <a:off x="5188834" y="1866927"/>
            <a:ext cx="1828800" cy="1217556"/>
          </a:xfrm>
          <a:prstGeom prst="rect">
            <a:avLst/>
          </a:prstGeom>
          <a:noFill/>
          <a:ln w="9525">
            <a:solidFill>
              <a:schemeClr val="tx1"/>
            </a:solidFill>
            <a:miter lim="800000"/>
            <a:headEnd/>
            <a:tailEnd/>
          </a:ln>
          <a:effectLst/>
        </p:spPr>
      </p:pic>
      <p:pic>
        <p:nvPicPr>
          <p:cNvPr id="20" name="Picture 3"/>
          <p:cNvPicPr>
            <a:picLocks noChangeAspect="1" noChangeArrowheads="1"/>
          </p:cNvPicPr>
          <p:nvPr/>
        </p:nvPicPr>
        <p:blipFill>
          <a:blip r:embed="rId4" cstate="print"/>
          <a:srcRect t="15998"/>
          <a:stretch>
            <a:fillRect/>
          </a:stretch>
        </p:blipFill>
        <p:spPr bwMode="auto">
          <a:xfrm>
            <a:off x="8654644" y="1661341"/>
            <a:ext cx="2133600" cy="1200285"/>
          </a:xfrm>
          <a:prstGeom prst="rect">
            <a:avLst/>
          </a:prstGeom>
          <a:noFill/>
          <a:ln w="9525">
            <a:solidFill>
              <a:schemeClr val="tx1"/>
            </a:solidFill>
            <a:miter lim="800000"/>
            <a:headEnd/>
            <a:tailEnd/>
          </a:ln>
          <a:effectLst/>
        </p:spPr>
      </p:pic>
      <p:pic>
        <p:nvPicPr>
          <p:cNvPr id="21" name="Picture 5"/>
          <p:cNvPicPr>
            <a:picLocks noChangeAspect="1" noChangeArrowheads="1"/>
          </p:cNvPicPr>
          <p:nvPr/>
        </p:nvPicPr>
        <p:blipFill>
          <a:blip r:embed="rId5" cstate="print"/>
          <a:srcRect b="38544"/>
          <a:stretch>
            <a:fillRect/>
          </a:stretch>
        </p:blipFill>
        <p:spPr bwMode="auto">
          <a:xfrm>
            <a:off x="8725249" y="3160808"/>
            <a:ext cx="1948848" cy="1211041"/>
          </a:xfrm>
          <a:prstGeom prst="rect">
            <a:avLst/>
          </a:prstGeom>
          <a:noFill/>
          <a:ln w="9525">
            <a:solidFill>
              <a:schemeClr val="tx1"/>
            </a:solidFill>
            <a:miter lim="800000"/>
            <a:headEnd/>
            <a:tailEnd/>
          </a:ln>
          <a:effectLst/>
        </p:spPr>
      </p:pic>
      <p:pic>
        <p:nvPicPr>
          <p:cNvPr id="22" name="Picture 6"/>
          <p:cNvPicPr>
            <a:picLocks noChangeAspect="1" noChangeArrowheads="1"/>
          </p:cNvPicPr>
          <p:nvPr/>
        </p:nvPicPr>
        <p:blipFill>
          <a:blip r:embed="rId6" cstate="print"/>
          <a:srcRect/>
          <a:stretch>
            <a:fillRect/>
          </a:stretch>
        </p:blipFill>
        <p:spPr bwMode="auto">
          <a:xfrm>
            <a:off x="9073744" y="4518033"/>
            <a:ext cx="1295400" cy="1479534"/>
          </a:xfrm>
          <a:prstGeom prst="rect">
            <a:avLst/>
          </a:prstGeom>
          <a:noFill/>
          <a:ln w="9525">
            <a:solidFill>
              <a:schemeClr val="tx1"/>
            </a:solidFill>
            <a:miter lim="800000"/>
            <a:headEnd/>
            <a:tailEnd/>
          </a:ln>
          <a:effectLst/>
        </p:spPr>
      </p:pic>
      <p:pic>
        <p:nvPicPr>
          <p:cNvPr id="23" name="Picture 7"/>
          <p:cNvPicPr>
            <a:picLocks noChangeAspect="1" noChangeArrowheads="1"/>
          </p:cNvPicPr>
          <p:nvPr/>
        </p:nvPicPr>
        <p:blipFill>
          <a:blip r:embed="rId7" cstate="print"/>
          <a:srcRect/>
          <a:stretch>
            <a:fillRect/>
          </a:stretch>
        </p:blipFill>
        <p:spPr bwMode="auto">
          <a:xfrm>
            <a:off x="5106194" y="4212816"/>
            <a:ext cx="2057400" cy="1372105"/>
          </a:xfrm>
          <a:prstGeom prst="rect">
            <a:avLst/>
          </a:prstGeom>
          <a:noFill/>
          <a:ln w="9525">
            <a:solidFill>
              <a:schemeClr val="tx1"/>
            </a:solidFill>
            <a:miter lim="800000"/>
            <a:headEnd/>
            <a:tailEnd/>
          </a:ln>
          <a:effectLst/>
        </p:spPr>
      </p:pic>
      <p:pic>
        <p:nvPicPr>
          <p:cNvPr id="24" name="Picture 8"/>
          <p:cNvPicPr>
            <a:picLocks noChangeAspect="1" noChangeArrowheads="1"/>
          </p:cNvPicPr>
          <p:nvPr/>
        </p:nvPicPr>
        <p:blipFill>
          <a:blip r:embed="rId8" cstate="print"/>
          <a:srcRect b="20950"/>
          <a:stretch>
            <a:fillRect/>
          </a:stretch>
        </p:blipFill>
        <p:spPr bwMode="auto">
          <a:xfrm>
            <a:off x="1143000" y="4648200"/>
            <a:ext cx="2438400" cy="1219200"/>
          </a:xfrm>
          <a:prstGeom prst="rect">
            <a:avLst/>
          </a:prstGeom>
          <a:noFill/>
          <a:ln w="9525">
            <a:solidFill>
              <a:schemeClr val="tx1"/>
            </a:solidFill>
            <a:miter lim="800000"/>
            <a:headEnd/>
            <a:tailEnd/>
          </a:ln>
          <a:effectLst/>
        </p:spPr>
      </p:pic>
      <p:pic>
        <p:nvPicPr>
          <p:cNvPr id="25" name="Picture 9"/>
          <p:cNvPicPr>
            <a:picLocks noChangeAspect="1" noChangeArrowheads="1"/>
          </p:cNvPicPr>
          <p:nvPr/>
        </p:nvPicPr>
        <p:blipFill>
          <a:blip r:embed="rId9" cstate="print"/>
          <a:srcRect/>
          <a:stretch>
            <a:fillRect/>
          </a:stretch>
        </p:blipFill>
        <p:spPr bwMode="auto">
          <a:xfrm>
            <a:off x="1143000" y="3198885"/>
            <a:ext cx="2057400" cy="1373115"/>
          </a:xfrm>
          <a:prstGeom prst="rect">
            <a:avLst/>
          </a:prstGeom>
          <a:noFill/>
          <a:ln w="9525">
            <a:noFill/>
            <a:miter lim="800000"/>
            <a:headEnd/>
            <a:tailEnd/>
          </a:ln>
          <a:effectLst/>
        </p:spPr>
      </p:pic>
      <p:grpSp>
        <p:nvGrpSpPr>
          <p:cNvPr id="26" name="Group 25"/>
          <p:cNvGrpSpPr/>
          <p:nvPr/>
        </p:nvGrpSpPr>
        <p:grpSpPr>
          <a:xfrm>
            <a:off x="1143000" y="1752600"/>
            <a:ext cx="2438400" cy="1335504"/>
            <a:chOff x="1143000" y="1981200"/>
            <a:chExt cx="2438400" cy="1335504"/>
          </a:xfrm>
        </p:grpSpPr>
        <p:pic>
          <p:nvPicPr>
            <p:cNvPr id="27" name="Picture 4"/>
            <p:cNvPicPr>
              <a:picLocks noChangeAspect="1" noChangeArrowheads="1"/>
            </p:cNvPicPr>
            <p:nvPr/>
          </p:nvPicPr>
          <p:blipFill>
            <a:blip r:embed="rId10" cstate="print"/>
            <a:srcRect b="13284"/>
            <a:stretch>
              <a:fillRect/>
            </a:stretch>
          </p:blipFill>
          <p:spPr bwMode="auto">
            <a:xfrm>
              <a:off x="1143000" y="1981200"/>
              <a:ext cx="2293594" cy="1295400"/>
            </a:xfrm>
            <a:prstGeom prst="rect">
              <a:avLst/>
            </a:prstGeom>
            <a:noFill/>
            <a:ln w="9525">
              <a:solidFill>
                <a:schemeClr val="tx1"/>
              </a:solidFill>
              <a:miter lim="800000"/>
              <a:headEnd/>
              <a:tailEnd/>
            </a:ln>
            <a:effectLst/>
          </p:spPr>
        </p:pic>
        <p:sp>
          <p:nvSpPr>
            <p:cNvPr id="28" name="TextBox 27"/>
            <p:cNvSpPr txBox="1"/>
            <p:nvPr/>
          </p:nvSpPr>
          <p:spPr>
            <a:xfrm>
              <a:off x="2057400" y="3085872"/>
              <a:ext cx="1524000" cy="230832"/>
            </a:xfrm>
            <a:prstGeom prst="rect">
              <a:avLst/>
            </a:prstGeom>
            <a:noFill/>
          </p:spPr>
          <p:txBody>
            <a:bodyPr wrap="square" rtlCol="0">
              <a:spAutoFit/>
            </a:bodyPr>
            <a:lstStyle/>
            <a:p>
              <a:pPr>
                <a:buNone/>
              </a:pPr>
              <a:r>
                <a:rPr lang="en-US" sz="900" b="1" i="0" dirty="0" smtClean="0">
                  <a:solidFill>
                    <a:schemeClr val="bg1"/>
                  </a:solidFill>
                </a:rPr>
                <a:t>Image Source: </a:t>
              </a:r>
              <a:r>
                <a:rPr lang="en-US" sz="900" b="1" i="0" dirty="0" err="1" smtClean="0">
                  <a:solidFill>
                    <a:schemeClr val="bg1"/>
                  </a:solidFill>
                </a:rPr>
                <a:t>Thinkstock</a:t>
              </a:r>
              <a:endParaRPr lang="en-US" sz="900" b="1" i="0" dirty="0" smtClean="0">
                <a:solidFill>
                  <a:schemeClr val="bg1"/>
                </a:solidFill>
              </a:endParaRPr>
            </a:p>
          </p:txBody>
        </p:sp>
      </p:grpSp>
      <p:sp>
        <p:nvSpPr>
          <p:cNvPr id="5" name="Left-Right Arrow 4"/>
          <p:cNvSpPr/>
          <p:nvPr/>
        </p:nvSpPr>
        <p:spPr>
          <a:xfrm>
            <a:off x="4049100" y="3474720"/>
            <a:ext cx="4108269" cy="410722"/>
          </a:xfrm>
          <a:prstGeom prst="lef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Up-Down Arrow 28"/>
          <p:cNvSpPr/>
          <p:nvPr/>
        </p:nvSpPr>
        <p:spPr>
          <a:xfrm>
            <a:off x="5912825" y="3151514"/>
            <a:ext cx="444138" cy="1020109"/>
          </a:xfrm>
          <a:prstGeom prst="up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1143000" y="4358786"/>
            <a:ext cx="1524000" cy="230832"/>
          </a:xfrm>
          <a:prstGeom prst="rect">
            <a:avLst/>
          </a:prstGeom>
          <a:noFill/>
        </p:spPr>
        <p:txBody>
          <a:bodyPr wrap="square" rtlCol="0">
            <a:spAutoFit/>
          </a:bodyPr>
          <a:lstStyle/>
          <a:p>
            <a:pPr>
              <a:buNone/>
            </a:pPr>
            <a:r>
              <a:rPr lang="en-US" sz="900" b="1" i="0" dirty="0" smtClean="0">
                <a:solidFill>
                  <a:schemeClr val="bg1"/>
                </a:solidFill>
              </a:rPr>
              <a:t>Image Source: </a:t>
            </a:r>
            <a:r>
              <a:rPr lang="en-US" sz="900" b="1" i="0" dirty="0" err="1" smtClean="0">
                <a:solidFill>
                  <a:schemeClr val="bg1"/>
                </a:solidFill>
              </a:rPr>
              <a:t>Thinkstock</a:t>
            </a:r>
            <a:endParaRPr lang="en-US" sz="900" b="1" i="0" dirty="0" smtClean="0">
              <a:solidFill>
                <a:schemeClr val="bg1"/>
              </a:solidFill>
            </a:endParaRPr>
          </a:p>
        </p:txBody>
      </p:sp>
      <p:sp>
        <p:nvSpPr>
          <p:cNvPr id="31" name="TextBox 30"/>
          <p:cNvSpPr txBox="1"/>
          <p:nvPr/>
        </p:nvSpPr>
        <p:spPr>
          <a:xfrm>
            <a:off x="2084588" y="4668036"/>
            <a:ext cx="1524000" cy="230832"/>
          </a:xfrm>
          <a:prstGeom prst="rect">
            <a:avLst/>
          </a:prstGeom>
          <a:noFill/>
        </p:spPr>
        <p:txBody>
          <a:bodyPr wrap="square" rtlCol="0">
            <a:spAutoFit/>
          </a:bodyPr>
          <a:lstStyle/>
          <a:p>
            <a:pPr>
              <a:buNone/>
            </a:pPr>
            <a:r>
              <a:rPr lang="en-US" sz="900" b="1" i="0" dirty="0" smtClean="0">
                <a:solidFill>
                  <a:schemeClr val="bg1"/>
                </a:solidFill>
              </a:rPr>
              <a:t>Image Source: </a:t>
            </a:r>
            <a:r>
              <a:rPr lang="en-US" sz="900" b="1" i="0" dirty="0" err="1" smtClean="0">
                <a:solidFill>
                  <a:schemeClr val="bg1"/>
                </a:solidFill>
              </a:rPr>
              <a:t>Thinkstock</a:t>
            </a:r>
            <a:endParaRPr lang="en-US" sz="900" b="1" i="0" dirty="0" smtClean="0">
              <a:solidFill>
                <a:schemeClr val="bg1"/>
              </a:solidFill>
            </a:endParaRPr>
          </a:p>
        </p:txBody>
      </p:sp>
      <p:sp>
        <p:nvSpPr>
          <p:cNvPr id="32" name="TextBox 31"/>
          <p:cNvSpPr txBox="1"/>
          <p:nvPr/>
        </p:nvSpPr>
        <p:spPr>
          <a:xfrm>
            <a:off x="8631197" y="2640363"/>
            <a:ext cx="1524000" cy="230832"/>
          </a:xfrm>
          <a:prstGeom prst="rect">
            <a:avLst/>
          </a:prstGeom>
          <a:noFill/>
        </p:spPr>
        <p:txBody>
          <a:bodyPr wrap="square" rtlCol="0">
            <a:spAutoFit/>
          </a:bodyPr>
          <a:lstStyle/>
          <a:p>
            <a:pPr>
              <a:buNone/>
            </a:pPr>
            <a:r>
              <a:rPr lang="en-US" sz="900" b="1" i="0" dirty="0" smtClean="0">
                <a:solidFill>
                  <a:schemeClr val="bg1"/>
                </a:solidFill>
              </a:rPr>
              <a:t>Image Source: </a:t>
            </a:r>
            <a:r>
              <a:rPr lang="en-US" sz="900" b="1" i="0" dirty="0" err="1" smtClean="0">
                <a:solidFill>
                  <a:schemeClr val="bg1"/>
                </a:solidFill>
              </a:rPr>
              <a:t>Thinkstock</a:t>
            </a:r>
            <a:endParaRPr lang="en-US" sz="900" b="1" i="0" dirty="0" smtClean="0">
              <a:solidFill>
                <a:schemeClr val="bg1"/>
              </a:solidFill>
            </a:endParaRPr>
          </a:p>
        </p:txBody>
      </p:sp>
      <p:sp>
        <p:nvSpPr>
          <p:cNvPr id="33" name="TextBox 32"/>
          <p:cNvSpPr txBox="1"/>
          <p:nvPr/>
        </p:nvSpPr>
        <p:spPr>
          <a:xfrm>
            <a:off x="9264244" y="4159476"/>
            <a:ext cx="1524000" cy="230832"/>
          </a:xfrm>
          <a:prstGeom prst="rect">
            <a:avLst/>
          </a:prstGeom>
          <a:noFill/>
        </p:spPr>
        <p:txBody>
          <a:bodyPr wrap="square" rtlCol="0">
            <a:spAutoFit/>
          </a:bodyPr>
          <a:lstStyle/>
          <a:p>
            <a:pPr>
              <a:buNone/>
            </a:pPr>
            <a:r>
              <a:rPr lang="en-US" sz="900" b="1" i="0" dirty="0" smtClean="0"/>
              <a:t>Image Source: </a:t>
            </a:r>
            <a:r>
              <a:rPr lang="en-US" sz="900" b="1" i="0" dirty="0" err="1" smtClean="0"/>
              <a:t>Thinkstock</a:t>
            </a:r>
            <a:endParaRPr lang="en-US" sz="900" b="1" i="0" dirty="0" smtClean="0"/>
          </a:p>
        </p:txBody>
      </p:sp>
      <p:sp>
        <p:nvSpPr>
          <p:cNvPr id="34" name="TextBox 33"/>
          <p:cNvSpPr txBox="1"/>
          <p:nvPr/>
        </p:nvSpPr>
        <p:spPr>
          <a:xfrm rot="16200000">
            <a:off x="8427160" y="5142384"/>
            <a:ext cx="1524000" cy="230832"/>
          </a:xfrm>
          <a:prstGeom prst="rect">
            <a:avLst/>
          </a:prstGeom>
          <a:noFill/>
        </p:spPr>
        <p:txBody>
          <a:bodyPr wrap="square" rtlCol="0">
            <a:spAutoFit/>
          </a:bodyPr>
          <a:lstStyle/>
          <a:p>
            <a:pPr>
              <a:buNone/>
            </a:pPr>
            <a:r>
              <a:rPr lang="en-US" sz="900" b="1" i="0" dirty="0" smtClean="0"/>
              <a:t>Image Source: </a:t>
            </a:r>
            <a:r>
              <a:rPr lang="en-US" sz="900" b="1" i="0" dirty="0" err="1" smtClean="0"/>
              <a:t>Thinkstock</a:t>
            </a:r>
            <a:endParaRPr lang="en-US" sz="900" b="1" i="0" dirty="0" smtClean="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437561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Scale of the Problem</a:t>
            </a:r>
            <a:endParaRPr lang="en-US" dirty="0"/>
          </a:p>
        </p:txBody>
      </p:sp>
      <p:sp>
        <p:nvSpPr>
          <p:cNvPr id="4" name="Date Placeholder 3"/>
          <p:cNvSpPr>
            <a:spLocks noGrp="1"/>
          </p:cNvSpPr>
          <p:nvPr>
            <p:ph type="dt" sz="half" idx="2"/>
          </p:nvPr>
        </p:nvSpPr>
        <p:spPr/>
        <p:txBody>
          <a:bodyPr/>
          <a:lstStyle/>
          <a:p>
            <a:r>
              <a:rPr lang="en-US" dirty="0" smtClean="0"/>
              <a:t>2/4/2017</a:t>
            </a:r>
            <a:endParaRPr lang="en-US" dirty="0"/>
          </a:p>
        </p:txBody>
      </p:sp>
      <p:sp>
        <p:nvSpPr>
          <p:cNvPr id="6" name="Footer Placeholder 4"/>
          <p:cNvSpPr>
            <a:spLocks noGrp="1"/>
          </p:cNvSpPr>
          <p:nvPr>
            <p:ph type="ftr" sz="quarter" idx="3"/>
          </p:nvPr>
        </p:nvSpPr>
        <p:spPr>
          <a:xfrm>
            <a:off x="3721608" y="6354637"/>
            <a:ext cx="4741818" cy="365125"/>
          </a:xfrm>
          <a:prstGeom prst="rect">
            <a:avLst/>
          </a:prstGeom>
        </p:spPr>
        <p:txBody>
          <a:bodyPr vert="horz" lIns="91440" tIns="45720" rIns="91440" bIns="45720" rtlCol="0" anchor="ctr"/>
          <a:lstStyle>
            <a:lvl1pPr algn="ctr">
              <a:defRPr sz="1200" b="1">
                <a:solidFill>
                  <a:schemeClr val="tx1"/>
                </a:solidFill>
              </a:defRPr>
            </a:lvl1pPr>
          </a:lstStyle>
          <a:p>
            <a:r>
              <a:rPr lang="en-US" dirty="0" smtClean="0"/>
              <a:t>Artificial Intelligence for Connected and Automated  Vehicles Workshop</a:t>
            </a:r>
            <a:endParaRPr lang="en-US" dirty="0"/>
          </a:p>
        </p:txBody>
      </p:sp>
      <p:pic>
        <p:nvPicPr>
          <p:cNvPr id="8" name="Picture 2" descr="CarCrash.jpg"/>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060798" y="1054100"/>
            <a:ext cx="2971800" cy="1718809"/>
          </a:xfrm>
          <a:prstGeom prst="roundRect">
            <a:avLst>
              <a:gd name="adj" fmla="val 8594"/>
            </a:avLst>
          </a:prstGeom>
          <a:solidFill>
            <a:srgbClr val="FFFFFF">
              <a:shade val="85000"/>
            </a:srgbClr>
          </a:solidFill>
          <a:ln>
            <a:solidFill>
              <a:schemeClr val="tx1"/>
            </a:solidFill>
          </a:ln>
          <a:effectLst/>
          <a:extLst/>
        </p:spPr>
      </p:pic>
      <p:pic>
        <p:nvPicPr>
          <p:cNvPr id="9" name="Picture 3" descr="Traffic.jpg"/>
          <p:cNvPicPr>
            <a:picLocks noChangeAspect="1"/>
          </p:cNvPicPr>
          <p:nvPr/>
        </p:nvPicPr>
        <p:blipFill>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254"/>
          <a:stretch>
            <a:fillRect/>
          </a:stretch>
        </p:blipFill>
        <p:spPr bwMode="auto">
          <a:xfrm>
            <a:off x="6060798" y="2882900"/>
            <a:ext cx="2971800" cy="1698171"/>
          </a:xfrm>
          <a:prstGeom prst="roundRect">
            <a:avLst>
              <a:gd name="adj" fmla="val 8594"/>
            </a:avLst>
          </a:prstGeom>
          <a:solidFill>
            <a:srgbClr val="FFFFFF">
              <a:shade val="85000"/>
            </a:srgbClr>
          </a:solidFill>
          <a:ln>
            <a:solidFill>
              <a:schemeClr val="tx1"/>
            </a:solidFill>
          </a:ln>
          <a:effectLst/>
          <a:extLst/>
        </p:spPr>
      </p:pic>
      <p:pic>
        <p:nvPicPr>
          <p:cNvPr id="10" name="Picture 3" descr="C:\Users\ananda.palanisamy\Pictures\ITS JPO Imagery\ThinkStock\Emissions -ThinkStock.jpg"/>
          <p:cNvPicPr>
            <a:picLocks noChangeAspect="1" noChangeArrowheads="1"/>
          </p:cNvPicPr>
          <p:nvPr/>
        </p:nvPicPr>
        <p:blipFill>
          <a:blip r:embed="rId5" cstate="print"/>
          <a:srcRect t="4633"/>
          <a:stretch>
            <a:fillRect/>
          </a:stretch>
        </p:blipFill>
        <p:spPr bwMode="auto">
          <a:xfrm>
            <a:off x="6060798" y="4711700"/>
            <a:ext cx="3009967" cy="1568450"/>
          </a:xfrm>
          <a:prstGeom prst="roundRect">
            <a:avLst>
              <a:gd name="adj" fmla="val 8594"/>
            </a:avLst>
          </a:prstGeom>
          <a:solidFill>
            <a:srgbClr val="FFFFFF">
              <a:shade val="85000"/>
            </a:srgbClr>
          </a:solidFill>
          <a:ln>
            <a:solidFill>
              <a:schemeClr val="tx1"/>
            </a:solidFill>
          </a:ln>
          <a:effectLst/>
        </p:spPr>
      </p:pic>
      <p:sp>
        <p:nvSpPr>
          <p:cNvPr id="11" name="Rectangle 10"/>
          <p:cNvSpPr/>
          <p:nvPr/>
        </p:nvSpPr>
        <p:spPr>
          <a:xfrm>
            <a:off x="9429199" y="1550359"/>
            <a:ext cx="2461312" cy="4247317"/>
          </a:xfrm>
          <a:prstGeom prst="rect">
            <a:avLst/>
          </a:prstGeom>
        </p:spPr>
        <p:txBody>
          <a:bodyPr wrap="square">
            <a:spAutoFit/>
          </a:bodyPr>
          <a:lstStyle/>
          <a:p>
            <a:pPr>
              <a:buNone/>
            </a:pPr>
            <a:r>
              <a:rPr lang="en-US" dirty="0" smtClean="0">
                <a:solidFill>
                  <a:srgbClr val="000000"/>
                </a:solidFill>
              </a:rPr>
              <a:t>Data Sources: </a:t>
            </a:r>
            <a:br>
              <a:rPr lang="en-US" dirty="0" smtClean="0">
                <a:solidFill>
                  <a:srgbClr val="000000"/>
                </a:solidFill>
              </a:rPr>
            </a:br>
            <a:r>
              <a:rPr lang="en-US" baseline="30000" dirty="0" smtClean="0">
                <a:solidFill>
                  <a:srgbClr val="000000"/>
                </a:solidFill>
              </a:rPr>
              <a:t>1</a:t>
            </a:r>
            <a:r>
              <a:rPr lang="en-US" dirty="0" smtClean="0">
                <a:solidFill>
                  <a:srgbClr val="000000"/>
                </a:solidFill>
              </a:rPr>
              <a:t>DOT HS 812 318, Traffic Safety Facts, National Highway Traffic Safety Administration (August 2016) </a:t>
            </a:r>
          </a:p>
          <a:p>
            <a:r>
              <a:rPr lang="en-US" baseline="30000" dirty="0" smtClean="0">
                <a:solidFill>
                  <a:srgbClr val="000000"/>
                </a:solidFill>
              </a:rPr>
              <a:t>2</a:t>
            </a:r>
            <a:r>
              <a:rPr lang="en-US" dirty="0" smtClean="0">
                <a:solidFill>
                  <a:srgbClr val="000000"/>
                </a:solidFill>
              </a:rPr>
              <a:t>10 Leading Causes of Death by Age Group, United States – 2014, Centers for Disease Control and Prevention</a:t>
            </a:r>
          </a:p>
          <a:p>
            <a:pPr>
              <a:buNone/>
            </a:pPr>
            <a:r>
              <a:rPr lang="en-US" baseline="30000" dirty="0" smtClean="0">
                <a:solidFill>
                  <a:srgbClr val="000000"/>
                </a:solidFill>
              </a:rPr>
              <a:t>3</a:t>
            </a:r>
            <a:r>
              <a:rPr lang="en-US" dirty="0" smtClean="0">
                <a:solidFill>
                  <a:srgbClr val="000000"/>
                </a:solidFill>
              </a:rPr>
              <a:t>2015 Urban Mobility Scorecard, Texas A&amp;M Transportation Institute and INRIX (August 2015)</a:t>
            </a:r>
          </a:p>
        </p:txBody>
      </p:sp>
      <p:pic>
        <p:nvPicPr>
          <p:cNvPr id="12" name="Picture 2" descr="C:\Users\ananda.palanisamy\AppData\Local\Microsoft\Windows\Temporary Internet Files\Content.Outlook\F5HQE7W9\application_safety.jpg"/>
          <p:cNvPicPr>
            <a:picLocks noChangeAspect="1" noChangeArrowheads="1"/>
          </p:cNvPicPr>
          <p:nvPr/>
        </p:nvPicPr>
        <p:blipFill>
          <a:blip r:embed="rId6" cstate="print"/>
          <a:srcRect/>
          <a:stretch>
            <a:fillRect/>
          </a:stretch>
        </p:blipFill>
        <p:spPr bwMode="auto">
          <a:xfrm>
            <a:off x="802998" y="977900"/>
            <a:ext cx="914400" cy="908755"/>
          </a:xfrm>
          <a:prstGeom prst="rect">
            <a:avLst/>
          </a:prstGeom>
          <a:noFill/>
        </p:spPr>
      </p:pic>
      <p:pic>
        <p:nvPicPr>
          <p:cNvPr id="13" name="Picture 3" descr="C:\Users\ananda.palanisamy\AppData\Local\Microsoft\Windows\Temporary Internet Files\Content.Outlook\F5HQE7W9\application_mobility.jpg"/>
          <p:cNvPicPr>
            <a:picLocks noChangeAspect="1" noChangeArrowheads="1"/>
          </p:cNvPicPr>
          <p:nvPr/>
        </p:nvPicPr>
        <p:blipFill>
          <a:blip r:embed="rId7" cstate="print"/>
          <a:srcRect/>
          <a:stretch>
            <a:fillRect/>
          </a:stretch>
        </p:blipFill>
        <p:spPr bwMode="auto">
          <a:xfrm>
            <a:off x="726798" y="2822466"/>
            <a:ext cx="914400" cy="898634"/>
          </a:xfrm>
          <a:prstGeom prst="rect">
            <a:avLst/>
          </a:prstGeom>
          <a:noFill/>
        </p:spPr>
      </p:pic>
      <p:pic>
        <p:nvPicPr>
          <p:cNvPr id="14" name="Picture 4" descr="C:\Users\ananda.palanisamy\AppData\Local\Microsoft\Windows\Temporary Internet Files\Content.Outlook\F5HQE7W9\application_environment.jpg"/>
          <p:cNvPicPr>
            <a:picLocks noChangeAspect="1" noChangeArrowheads="1"/>
          </p:cNvPicPr>
          <p:nvPr/>
        </p:nvPicPr>
        <p:blipFill>
          <a:blip r:embed="rId8" cstate="print"/>
          <a:srcRect/>
          <a:stretch>
            <a:fillRect/>
          </a:stretch>
        </p:blipFill>
        <p:spPr bwMode="auto">
          <a:xfrm>
            <a:off x="726798" y="4483100"/>
            <a:ext cx="914400" cy="951614"/>
          </a:xfrm>
          <a:prstGeom prst="rect">
            <a:avLst/>
          </a:prstGeom>
          <a:noFill/>
        </p:spPr>
      </p:pic>
      <p:sp>
        <p:nvSpPr>
          <p:cNvPr id="15" name="Rectangle 3"/>
          <p:cNvSpPr>
            <a:spLocks/>
          </p:cNvSpPr>
          <p:nvPr/>
        </p:nvSpPr>
        <p:spPr bwMode="auto">
          <a:xfrm>
            <a:off x="1488798" y="3263900"/>
            <a:ext cx="4419600" cy="914400"/>
          </a:xfrm>
          <a:prstGeom prst="rect">
            <a:avLst/>
          </a:prstGeom>
          <a:solidFill>
            <a:srgbClr val="F68B1F"/>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342900" indent="-342900">
              <a:lnSpc>
                <a:spcPct val="80000"/>
              </a:lnSpc>
              <a:spcBef>
                <a:spcPct val="20000"/>
              </a:spcBef>
              <a:buFont typeface="Arial" charset="0"/>
              <a:buNone/>
            </a:pPr>
            <a:r>
              <a:rPr lang="en-US" b="1" dirty="0" smtClean="0">
                <a:solidFill>
                  <a:srgbClr val="FFFFFF"/>
                </a:solidFill>
                <a:latin typeface="Calibri" pitchFamily="34" charset="0"/>
              </a:rPr>
              <a:t>Mobility</a:t>
            </a:r>
            <a:r>
              <a:rPr lang="en-US" b="1" baseline="30000" dirty="0" smtClean="0">
                <a:solidFill>
                  <a:srgbClr val="FFFFFF"/>
                </a:solidFill>
                <a:latin typeface="Calibri" pitchFamily="34" charset="0"/>
              </a:rPr>
              <a:t>3</a:t>
            </a:r>
          </a:p>
          <a:p>
            <a:pPr marL="342900" indent="-342900">
              <a:lnSpc>
                <a:spcPct val="80000"/>
              </a:lnSpc>
              <a:spcBef>
                <a:spcPct val="20000"/>
              </a:spcBef>
              <a:buFont typeface="Arial" charset="0"/>
              <a:buChar char="•"/>
            </a:pPr>
            <a:r>
              <a:rPr lang="en-US" dirty="0" smtClean="0">
                <a:solidFill>
                  <a:srgbClr val="FFFFFF"/>
                </a:solidFill>
                <a:latin typeface="Calibri" pitchFamily="34" charset="0"/>
              </a:rPr>
              <a:t>6.9</a:t>
            </a:r>
            <a:r>
              <a:rPr lang="en-US" sz="1800" dirty="0" smtClean="0">
                <a:solidFill>
                  <a:srgbClr val="FFFFFF"/>
                </a:solidFill>
                <a:latin typeface="Calibri" pitchFamily="34" charset="0"/>
              </a:rPr>
              <a:t> billion </a:t>
            </a:r>
            <a:r>
              <a:rPr lang="en-US" sz="1800" dirty="0">
                <a:solidFill>
                  <a:srgbClr val="FFFFFF"/>
                </a:solidFill>
                <a:latin typeface="Calibri" pitchFamily="34" charset="0"/>
              </a:rPr>
              <a:t>hours of travel delay</a:t>
            </a:r>
          </a:p>
          <a:p>
            <a:pPr marL="342900" indent="-342900">
              <a:lnSpc>
                <a:spcPct val="80000"/>
              </a:lnSpc>
              <a:spcBef>
                <a:spcPct val="20000"/>
              </a:spcBef>
              <a:buFont typeface="Arial" charset="0"/>
              <a:buChar char="•"/>
            </a:pPr>
            <a:r>
              <a:rPr lang="en-US" sz="1800" dirty="0" smtClean="0">
                <a:solidFill>
                  <a:srgbClr val="FFFFFF"/>
                </a:solidFill>
                <a:latin typeface="Calibri" pitchFamily="34" charset="0"/>
              </a:rPr>
              <a:t>$160 billion </a:t>
            </a:r>
            <a:r>
              <a:rPr lang="en-US" sz="1800" dirty="0">
                <a:solidFill>
                  <a:srgbClr val="FFFFFF"/>
                </a:solidFill>
                <a:latin typeface="Calibri" pitchFamily="34" charset="0"/>
              </a:rPr>
              <a:t>cost of urban congestion</a:t>
            </a:r>
          </a:p>
        </p:txBody>
      </p:sp>
      <p:sp>
        <p:nvSpPr>
          <p:cNvPr id="16" name="Rectangle 3"/>
          <p:cNvSpPr>
            <a:spLocks/>
          </p:cNvSpPr>
          <p:nvPr/>
        </p:nvSpPr>
        <p:spPr bwMode="auto">
          <a:xfrm>
            <a:off x="1564998" y="1358900"/>
            <a:ext cx="4343400" cy="1143000"/>
          </a:xfrm>
          <a:prstGeom prst="rect">
            <a:avLst/>
          </a:prstGeom>
          <a:solidFill>
            <a:srgbClr val="982C5B"/>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342900" indent="-342900">
              <a:lnSpc>
                <a:spcPct val="80000"/>
              </a:lnSpc>
              <a:spcBef>
                <a:spcPct val="20000"/>
              </a:spcBef>
              <a:buFont typeface="Arial" charset="0"/>
              <a:buNone/>
            </a:pPr>
            <a:r>
              <a:rPr lang="en-US" b="1" dirty="0" smtClean="0">
                <a:solidFill>
                  <a:srgbClr val="FFFFFF"/>
                </a:solidFill>
                <a:latin typeface="Calibri" pitchFamily="34" charset="0"/>
              </a:rPr>
              <a:t>Safety</a:t>
            </a:r>
            <a:endParaRPr lang="en-US" b="1" baseline="30000" dirty="0" smtClean="0">
              <a:solidFill>
                <a:srgbClr val="FFFFFF"/>
              </a:solidFill>
              <a:latin typeface="Calibri" pitchFamily="34" charset="0"/>
            </a:endParaRPr>
          </a:p>
          <a:p>
            <a:pPr marL="342900" indent="-342900">
              <a:lnSpc>
                <a:spcPct val="80000"/>
              </a:lnSpc>
              <a:spcBef>
                <a:spcPct val="20000"/>
              </a:spcBef>
              <a:buFont typeface="Arial" charset="0"/>
              <a:buChar char="•"/>
            </a:pPr>
            <a:r>
              <a:rPr lang="en-US" sz="1800" dirty="0" smtClean="0">
                <a:solidFill>
                  <a:srgbClr val="FFFFFF"/>
                </a:solidFill>
                <a:latin typeface="Calibri" pitchFamily="34" charset="0"/>
                <a:cs typeface="Calibri" pitchFamily="34" charset="0"/>
              </a:rPr>
              <a:t>35,092 </a:t>
            </a:r>
            <a:r>
              <a:rPr lang="en-US" sz="1800" dirty="0">
                <a:solidFill>
                  <a:srgbClr val="FFFFFF"/>
                </a:solidFill>
                <a:latin typeface="Calibri" pitchFamily="34" charset="0"/>
                <a:cs typeface="Calibri" pitchFamily="34" charset="0"/>
              </a:rPr>
              <a:t>highway deaths in </a:t>
            </a:r>
            <a:r>
              <a:rPr lang="en-US" sz="1800" dirty="0" smtClean="0">
                <a:solidFill>
                  <a:srgbClr val="FFFFFF"/>
                </a:solidFill>
                <a:latin typeface="Calibri" pitchFamily="34" charset="0"/>
                <a:cs typeface="Calibri" pitchFamily="34" charset="0"/>
              </a:rPr>
              <a:t>2015</a:t>
            </a:r>
            <a:r>
              <a:rPr lang="en-US" sz="1800" baseline="30000" dirty="0" smtClean="0">
                <a:solidFill>
                  <a:srgbClr val="FFFFFF"/>
                </a:solidFill>
                <a:latin typeface="Calibri" pitchFamily="34" charset="0"/>
                <a:cs typeface="Calibri" pitchFamily="34" charset="0"/>
              </a:rPr>
              <a:t>1</a:t>
            </a:r>
          </a:p>
          <a:p>
            <a:pPr marL="342900" indent="-342900">
              <a:lnSpc>
                <a:spcPct val="80000"/>
              </a:lnSpc>
              <a:spcBef>
                <a:spcPct val="20000"/>
              </a:spcBef>
              <a:buFont typeface="Arial" charset="0"/>
              <a:buChar char="•"/>
            </a:pPr>
            <a:r>
              <a:rPr lang="en-US" dirty="0" smtClean="0">
                <a:solidFill>
                  <a:srgbClr val="FFFFFF"/>
                </a:solidFill>
                <a:latin typeface="Calibri" pitchFamily="34" charset="0"/>
                <a:cs typeface="Calibri" pitchFamily="34" charset="0"/>
              </a:rPr>
              <a:t>6</a:t>
            </a:r>
            <a:r>
              <a:rPr lang="en-US" sz="1800" dirty="0" smtClean="0">
                <a:solidFill>
                  <a:srgbClr val="FFFFFF"/>
                </a:solidFill>
                <a:latin typeface="Calibri" pitchFamily="34" charset="0"/>
                <a:cs typeface="Calibri" pitchFamily="34" charset="0"/>
              </a:rPr>
              <a:t>.3 million crashes in 2015</a:t>
            </a:r>
            <a:r>
              <a:rPr lang="en-US" sz="1800" baseline="30000" dirty="0" smtClean="0">
                <a:solidFill>
                  <a:srgbClr val="FFFFFF"/>
                </a:solidFill>
                <a:latin typeface="Calibri" pitchFamily="34" charset="0"/>
                <a:cs typeface="Calibri" pitchFamily="34" charset="0"/>
              </a:rPr>
              <a:t>1</a:t>
            </a:r>
          </a:p>
          <a:p>
            <a:pPr marL="342900" indent="-342900">
              <a:lnSpc>
                <a:spcPct val="80000"/>
              </a:lnSpc>
              <a:spcBef>
                <a:spcPct val="20000"/>
              </a:spcBef>
              <a:buFont typeface="Arial" charset="0"/>
              <a:buChar char="•"/>
            </a:pPr>
            <a:r>
              <a:rPr lang="en-US" sz="1800" dirty="0" smtClean="0">
                <a:solidFill>
                  <a:srgbClr val="FFFFFF"/>
                </a:solidFill>
                <a:latin typeface="Calibri" pitchFamily="34" charset="0"/>
                <a:cs typeface="Calibri" pitchFamily="34" charset="0"/>
              </a:rPr>
              <a:t>A leading </a:t>
            </a:r>
            <a:r>
              <a:rPr lang="en-US" sz="1800" dirty="0">
                <a:solidFill>
                  <a:srgbClr val="FFFFFF"/>
                </a:solidFill>
                <a:latin typeface="Calibri" pitchFamily="34" charset="0"/>
                <a:cs typeface="Calibri" pitchFamily="34" charset="0"/>
              </a:rPr>
              <a:t>cause of death for ages</a:t>
            </a:r>
            <a:r>
              <a:rPr lang="en-US" sz="1800" dirty="0" smtClean="0">
                <a:solidFill>
                  <a:srgbClr val="FFFFFF"/>
                </a:solidFill>
                <a:latin typeface="Calibri" pitchFamily="34" charset="0"/>
                <a:cs typeface="Calibri" pitchFamily="34" charset="0"/>
              </a:rPr>
              <a:t> 1-44</a:t>
            </a:r>
            <a:r>
              <a:rPr lang="en-US" sz="1800" baseline="30000" dirty="0" smtClean="0">
                <a:solidFill>
                  <a:srgbClr val="FFFFFF"/>
                </a:solidFill>
                <a:latin typeface="Calibri" pitchFamily="34" charset="0"/>
                <a:cs typeface="Calibri" pitchFamily="34" charset="0"/>
              </a:rPr>
              <a:t>2</a:t>
            </a:r>
            <a:endParaRPr lang="en-US" sz="1800" baseline="30000" dirty="0">
              <a:solidFill>
                <a:srgbClr val="FFFFFF"/>
              </a:solidFill>
              <a:latin typeface="Calibri" pitchFamily="34" charset="0"/>
              <a:cs typeface="Calibri" pitchFamily="34" charset="0"/>
            </a:endParaRPr>
          </a:p>
        </p:txBody>
      </p:sp>
      <p:sp>
        <p:nvSpPr>
          <p:cNvPr id="17" name="Rectangle 3"/>
          <p:cNvSpPr>
            <a:spLocks/>
          </p:cNvSpPr>
          <p:nvPr/>
        </p:nvSpPr>
        <p:spPr bwMode="auto">
          <a:xfrm>
            <a:off x="1488798" y="5016500"/>
            <a:ext cx="4419600" cy="990600"/>
          </a:xfrm>
          <a:prstGeom prst="rect">
            <a:avLst/>
          </a:prstGeom>
          <a:solidFill>
            <a:srgbClr val="62714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342900" indent="-342900">
              <a:lnSpc>
                <a:spcPct val="80000"/>
              </a:lnSpc>
              <a:spcBef>
                <a:spcPct val="20000"/>
              </a:spcBef>
              <a:buFont typeface="Arial" charset="0"/>
              <a:buNone/>
            </a:pPr>
            <a:r>
              <a:rPr lang="en-US" b="1" dirty="0" smtClean="0">
                <a:solidFill>
                  <a:srgbClr val="FFFFFF"/>
                </a:solidFill>
                <a:latin typeface="Calibri" pitchFamily="34" charset="0"/>
              </a:rPr>
              <a:t>Environment</a:t>
            </a:r>
            <a:r>
              <a:rPr lang="en-US" b="1" baseline="30000" dirty="0" smtClean="0">
                <a:solidFill>
                  <a:srgbClr val="FFFFFF"/>
                </a:solidFill>
                <a:latin typeface="Calibri" pitchFamily="34" charset="0"/>
              </a:rPr>
              <a:t>3</a:t>
            </a:r>
            <a:endParaRPr lang="en-US" sz="1800" b="1" baseline="30000" dirty="0" smtClean="0">
              <a:solidFill>
                <a:srgbClr val="FFFFFF"/>
              </a:solidFill>
              <a:latin typeface="Calibri" pitchFamily="34" charset="0"/>
            </a:endParaRPr>
          </a:p>
          <a:p>
            <a:pPr marL="342900" indent="-342900">
              <a:lnSpc>
                <a:spcPct val="80000"/>
              </a:lnSpc>
              <a:spcBef>
                <a:spcPct val="20000"/>
              </a:spcBef>
              <a:buFont typeface="Arial" charset="0"/>
              <a:buChar char="•"/>
            </a:pPr>
            <a:r>
              <a:rPr lang="en-US" dirty="0" smtClean="0">
                <a:solidFill>
                  <a:srgbClr val="FFFFFF"/>
                </a:solidFill>
                <a:latin typeface="Calibri" pitchFamily="34" charset="0"/>
              </a:rPr>
              <a:t>3.1</a:t>
            </a:r>
            <a:r>
              <a:rPr lang="en-US" sz="1800" dirty="0" smtClean="0">
                <a:solidFill>
                  <a:srgbClr val="FFFFFF"/>
                </a:solidFill>
                <a:latin typeface="Calibri" pitchFamily="34" charset="0"/>
              </a:rPr>
              <a:t> billion </a:t>
            </a:r>
            <a:r>
              <a:rPr lang="en-US" sz="1800" dirty="0">
                <a:solidFill>
                  <a:srgbClr val="FFFFFF"/>
                </a:solidFill>
                <a:latin typeface="Calibri" pitchFamily="34" charset="0"/>
              </a:rPr>
              <a:t>gallons of wasted </a:t>
            </a:r>
            <a:r>
              <a:rPr lang="en-US" sz="1800" dirty="0" smtClean="0">
                <a:solidFill>
                  <a:srgbClr val="FFFFFF"/>
                </a:solidFill>
                <a:latin typeface="Calibri" pitchFamily="34" charset="0"/>
              </a:rPr>
              <a:t>fuel</a:t>
            </a:r>
          </a:p>
          <a:p>
            <a:pPr marL="342900" indent="-342900">
              <a:lnSpc>
                <a:spcPct val="80000"/>
              </a:lnSpc>
              <a:spcBef>
                <a:spcPct val="20000"/>
              </a:spcBef>
              <a:buFont typeface="Arial" charset="0"/>
              <a:buChar char="•"/>
            </a:pPr>
            <a:r>
              <a:rPr lang="en-US" dirty="0" smtClean="0">
                <a:solidFill>
                  <a:srgbClr val="FFFFFF"/>
                </a:solidFill>
                <a:latin typeface="Calibri" pitchFamily="34" charset="0"/>
              </a:rPr>
              <a:t>60</a:t>
            </a:r>
            <a:r>
              <a:rPr lang="en-US" sz="1800" dirty="0" smtClean="0">
                <a:solidFill>
                  <a:srgbClr val="FFFFFF"/>
                </a:solidFill>
                <a:latin typeface="Calibri" pitchFamily="34" charset="0"/>
              </a:rPr>
              <a:t> billion lbs of additional CO</a:t>
            </a:r>
            <a:r>
              <a:rPr lang="en-US" sz="1800" baseline="-25000" dirty="0" smtClean="0">
                <a:solidFill>
                  <a:srgbClr val="FFFFFF"/>
                </a:solidFill>
                <a:latin typeface="Calibri" pitchFamily="34" charset="0"/>
              </a:rPr>
              <a:t>2</a:t>
            </a:r>
            <a:endParaRPr lang="en-US" sz="1800" dirty="0" smtClean="0">
              <a:solidFill>
                <a:srgbClr val="FFFFFF"/>
              </a:solidFill>
              <a:latin typeface="Calibri" pitchFamily="34"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483682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Date Placeholder 5"/>
          <p:cNvSpPr>
            <a:spLocks noGrp="1"/>
          </p:cNvSpPr>
          <p:nvPr>
            <p:ph type="dt" sz="half" idx="2"/>
          </p:nvPr>
        </p:nvSpPr>
        <p:spPr/>
        <p:txBody>
          <a:bodyPr/>
          <a:lstStyle/>
          <a:p>
            <a:r>
              <a:rPr lang="en-US" dirty="0" smtClean="0"/>
              <a:t>2/4/2017</a:t>
            </a:r>
            <a:endParaRPr lang="en-US" dirty="0"/>
          </a:p>
        </p:txBody>
      </p:sp>
      <p:sp>
        <p:nvSpPr>
          <p:cNvPr id="8" name="Footer Placeholder 4"/>
          <p:cNvSpPr>
            <a:spLocks noGrp="1"/>
          </p:cNvSpPr>
          <p:nvPr>
            <p:ph type="ftr" sz="quarter" idx="3"/>
          </p:nvPr>
        </p:nvSpPr>
        <p:spPr>
          <a:xfrm>
            <a:off x="3721608" y="6354637"/>
            <a:ext cx="4741818" cy="365125"/>
          </a:xfrm>
          <a:prstGeom prst="rect">
            <a:avLst/>
          </a:prstGeom>
        </p:spPr>
        <p:txBody>
          <a:bodyPr vert="horz" lIns="91440" tIns="45720" rIns="91440" bIns="45720" rtlCol="0" anchor="ctr"/>
          <a:lstStyle>
            <a:lvl1pPr algn="ctr">
              <a:defRPr sz="1200" b="1">
                <a:solidFill>
                  <a:schemeClr val="tx1"/>
                </a:solidFill>
              </a:defRPr>
            </a:lvl1pPr>
          </a:lstStyle>
          <a:p>
            <a:r>
              <a:rPr lang="en-US" dirty="0" smtClean="0"/>
              <a:t>Artificial Intelligence for Connected and Automated  Vehicles Workshop</a:t>
            </a:r>
            <a:endParaRPr lang="en-US" dirty="0"/>
          </a:p>
        </p:txBody>
      </p:sp>
      <p:pic>
        <p:nvPicPr>
          <p:cNvPr id="26" name="Picture 2" descr="J:\LEwing\2011factsheets\11811_to_be_printed\ITS FACT SHEET PRINT FILES 01.18.2011\JPO-029 V2V SAFETY V.1.0\029 LINKS\RealTimeINTEGRATED SIGNALS.jpg"/>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294839" y="183316"/>
            <a:ext cx="9078101" cy="573518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35" name="AutoShape 4"/>
          <p:cNvSpPr>
            <a:spLocks noChangeArrowheads="1"/>
          </p:cNvSpPr>
          <p:nvPr/>
        </p:nvSpPr>
        <p:spPr bwMode="auto">
          <a:xfrm>
            <a:off x="8682443" y="1289439"/>
            <a:ext cx="3340463" cy="2247424"/>
          </a:xfrm>
          <a:prstGeom prst="wedgeRoundRectCallout">
            <a:avLst>
              <a:gd name="adj1" fmla="val -60323"/>
              <a:gd name="adj2" fmla="val 88931"/>
              <a:gd name="adj3" fmla="val 16667"/>
            </a:avLst>
          </a:prstGeom>
          <a:solidFill>
            <a:schemeClr val="bg1"/>
          </a:solidFill>
          <a:ln w="9525">
            <a:solidFill>
              <a:schemeClr val="tx1"/>
            </a:solidFill>
            <a:miter lim="800000"/>
            <a:headEnd/>
            <a:tailEnd/>
          </a:ln>
        </p:spPr>
        <p:txBody>
          <a:bodyPr wrap="square" anchor="ctr">
            <a:spAutoFit/>
          </a:bodyPr>
          <a:lstStyle/>
          <a:p>
            <a:pPr algn="ctr">
              <a:buNone/>
              <a:defRPr/>
            </a:pPr>
            <a:r>
              <a:rPr lang="en-US" sz="1400" b="1" dirty="0"/>
              <a:t>Vehicle Data</a:t>
            </a:r>
          </a:p>
          <a:p>
            <a:pPr algn="ctr">
              <a:buNone/>
              <a:defRPr/>
            </a:pPr>
            <a:r>
              <a:rPr lang="en-US" sz="1400" dirty="0"/>
              <a:t>latitude, longitude, time, heading angle, speed, lateral acceleration, longitudinal acceleration, yaw rate, throttle position, brake status, steering angle, headlight status, wiper status, external temperature, turn signal status, vehicle length, vehicle width, vehicle mass, bumper height</a:t>
            </a:r>
          </a:p>
        </p:txBody>
      </p:sp>
      <p:sp>
        <p:nvSpPr>
          <p:cNvPr id="36" name="AutoShape 4"/>
          <p:cNvSpPr>
            <a:spLocks noChangeArrowheads="1"/>
          </p:cNvSpPr>
          <p:nvPr/>
        </p:nvSpPr>
        <p:spPr bwMode="auto">
          <a:xfrm>
            <a:off x="222565" y="1423974"/>
            <a:ext cx="2286000" cy="1770698"/>
          </a:xfrm>
          <a:prstGeom prst="wedgeRoundRectCallout">
            <a:avLst>
              <a:gd name="adj1" fmla="val 62068"/>
              <a:gd name="adj2" fmla="val -98825"/>
              <a:gd name="adj3" fmla="val 16667"/>
            </a:avLst>
          </a:prstGeom>
          <a:solidFill>
            <a:schemeClr val="bg1"/>
          </a:solidFill>
          <a:ln w="9525">
            <a:solidFill>
              <a:schemeClr val="tx1"/>
            </a:solidFill>
            <a:miter lim="800000"/>
            <a:headEnd/>
            <a:tailEnd/>
          </a:ln>
        </p:spPr>
        <p:txBody>
          <a:bodyPr wrap="square" anchor="ctr">
            <a:spAutoFit/>
          </a:bodyPr>
          <a:lstStyle/>
          <a:p>
            <a:pPr algn="ctr">
              <a:buNone/>
              <a:defRPr/>
            </a:pPr>
            <a:r>
              <a:rPr lang="en-US" sz="1400" b="1" dirty="0"/>
              <a:t>Infrastructure Messages</a:t>
            </a:r>
          </a:p>
          <a:p>
            <a:pPr algn="ctr">
              <a:buNone/>
              <a:defRPr/>
            </a:pPr>
            <a:r>
              <a:rPr lang="en-US" sz="1400" dirty="0"/>
              <a:t>Signal Phase and Timing,</a:t>
            </a:r>
          </a:p>
          <a:p>
            <a:pPr algn="ctr">
              <a:buNone/>
              <a:defRPr/>
            </a:pPr>
            <a:r>
              <a:rPr lang="en-US" sz="1400" dirty="0"/>
              <a:t>Fog Ahead</a:t>
            </a:r>
          </a:p>
          <a:p>
            <a:pPr algn="ctr">
              <a:buNone/>
              <a:defRPr/>
            </a:pPr>
            <a:r>
              <a:rPr lang="en-US" sz="1400" dirty="0"/>
              <a:t>Train Coming</a:t>
            </a:r>
          </a:p>
          <a:p>
            <a:pPr algn="ctr">
              <a:buNone/>
              <a:defRPr/>
            </a:pPr>
            <a:r>
              <a:rPr lang="en-US" sz="1400" dirty="0"/>
              <a:t>Drive 35 mph</a:t>
            </a:r>
          </a:p>
          <a:p>
            <a:pPr algn="ctr">
              <a:buNone/>
              <a:defRPr/>
            </a:pPr>
            <a:r>
              <a:rPr lang="en-US" sz="1400" dirty="0"/>
              <a:t>50 Parking Spaces Available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437561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3" name="Group 9"/>
          <p:cNvGrpSpPr>
            <a:grpSpLocks noChangeAspect="1"/>
          </p:cNvGrpSpPr>
          <p:nvPr/>
        </p:nvGrpSpPr>
        <p:grpSpPr>
          <a:xfrm>
            <a:off x="457200" y="1325880"/>
            <a:ext cx="5364483" cy="4347753"/>
            <a:chOff x="274317" y="2071288"/>
            <a:chExt cx="4023362" cy="4435984"/>
          </a:xfrm>
          <a:effectLst>
            <a:outerShdw blurRad="50800" dist="38100" dir="5400000" algn="t" rotWithShape="0">
              <a:prstClr val="black">
                <a:alpha val="40000"/>
              </a:prstClr>
            </a:outerShdw>
          </a:effectLst>
        </p:grpSpPr>
        <p:pic>
          <p:nvPicPr>
            <p:cNvPr id="8" name="Picture 2" descr="Curve Speed Warning"/>
            <p:cNvPicPr>
              <a:picLocks noChangeAspect="1" noChangeArrowheads="1"/>
            </p:cNvPicPr>
            <p:nvPr/>
          </p:nvPicPr>
          <p:blipFill rotWithShape="1">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p:blipFill>
          <p:spPr bwMode="auto">
            <a:xfrm>
              <a:off x="274318" y="3035800"/>
              <a:ext cx="4023359" cy="3471472"/>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026" name="Picture 2" descr="Curve Speed Warning"/>
            <p:cNvPicPr>
              <a:picLocks noChangeAspect="1" noChangeArrowheads="1"/>
            </p:cNvPicPr>
            <p:nvPr/>
          </p:nvPicPr>
          <p:blipFill rotWithShape="1">
            <a:blip r:embed="rId4"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t="46829"/>
            <a:stretch/>
          </p:blipFill>
          <p:spPr bwMode="auto">
            <a:xfrm>
              <a:off x="274317" y="2077615"/>
              <a:ext cx="4023360" cy="1220359"/>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4" name="Rectangle 13"/>
            <p:cNvSpPr/>
            <p:nvPr/>
          </p:nvSpPr>
          <p:spPr bwMode="auto">
            <a:xfrm>
              <a:off x="274320" y="2071288"/>
              <a:ext cx="4023359" cy="1229502"/>
            </a:xfrm>
            <a:prstGeom prst="rect">
              <a:avLst/>
            </a:prstGeom>
            <a:solidFill>
              <a:srgbClr val="0093C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800" b="1" dirty="0">
                  <a:solidFill>
                    <a:schemeClr val="bg1"/>
                  </a:solidFill>
                  <a:latin typeface="Arial" charset="0"/>
                </a:rPr>
                <a:t>Curve Speed Warning</a:t>
              </a:r>
            </a:p>
            <a:p>
              <a:pPr algn="ctr"/>
              <a:r>
                <a:rPr lang="en-US" sz="1800" dirty="0">
                  <a:solidFill>
                    <a:schemeClr val="bg1"/>
                  </a:solidFill>
                  <a:latin typeface="Arial" charset="0"/>
                </a:rPr>
                <a:t>Alerts the driver if current speed is </a:t>
              </a:r>
              <a:br>
                <a:rPr lang="en-US" sz="1800" dirty="0">
                  <a:solidFill>
                    <a:schemeClr val="bg1"/>
                  </a:solidFill>
                  <a:latin typeface="Arial" charset="0"/>
                </a:rPr>
              </a:br>
              <a:r>
                <a:rPr lang="en-US" sz="1800" dirty="0">
                  <a:solidFill>
                    <a:schemeClr val="bg1"/>
                  </a:solidFill>
                  <a:latin typeface="Arial" charset="0"/>
                </a:rPr>
                <a:t>too fast for an approaching </a:t>
              </a:r>
              <a:r>
                <a:rPr lang="en-US" sz="1800" dirty="0" smtClean="0">
                  <a:solidFill>
                    <a:schemeClr val="bg1"/>
                  </a:solidFill>
                  <a:latin typeface="Arial" charset="0"/>
                </a:rPr>
                <a:t>curve </a:t>
              </a:r>
              <a:endParaRPr lang="en-US" sz="1800" dirty="0">
                <a:solidFill>
                  <a:schemeClr val="bg1"/>
                </a:solidFill>
                <a:latin typeface="Arial" charset="0"/>
              </a:endParaRPr>
            </a:p>
          </p:txBody>
        </p:sp>
      </p:grpSp>
      <p:sp>
        <p:nvSpPr>
          <p:cNvPr id="2" name="Title 1"/>
          <p:cNvSpPr>
            <a:spLocks noGrp="1"/>
          </p:cNvSpPr>
          <p:nvPr>
            <p:ph type="title"/>
          </p:nvPr>
        </p:nvSpPr>
        <p:spPr/>
        <p:txBody>
          <a:bodyPr/>
          <a:lstStyle/>
          <a:p>
            <a:r>
              <a:rPr lang="en-US" dirty="0" smtClean="0"/>
              <a:t>Curve Speed Warning</a:t>
            </a:r>
            <a:endParaRPr lang="en-US" dirty="0"/>
          </a:p>
        </p:txBody>
      </p:sp>
      <p:sp>
        <p:nvSpPr>
          <p:cNvPr id="15" name="Content Placeholder 14"/>
          <p:cNvSpPr>
            <a:spLocks noGrp="1"/>
          </p:cNvSpPr>
          <p:nvPr>
            <p:ph sz="half" idx="2"/>
          </p:nvPr>
        </p:nvSpPr>
        <p:spPr>
          <a:xfrm>
            <a:off x="5894494" y="1371600"/>
            <a:ext cx="6096000" cy="4377831"/>
          </a:xfrm>
        </p:spPr>
        <p:txBody>
          <a:bodyPr>
            <a:normAutofit/>
          </a:bodyPr>
          <a:lstStyle/>
          <a:p>
            <a:r>
              <a:rPr lang="en-US" dirty="0"/>
              <a:t>Target crashes approaching horizontal curves on segments </a:t>
            </a:r>
            <a:r>
              <a:rPr lang="en-US" dirty="0" smtClean="0"/>
              <a:t>or </a:t>
            </a:r>
            <a:r>
              <a:rPr lang="en-US" dirty="0"/>
              <a:t>interchange ramps that are </a:t>
            </a:r>
            <a:r>
              <a:rPr lang="en-US" dirty="0" smtClean="0"/>
              <a:t>speed-related</a:t>
            </a:r>
            <a:endParaRPr lang="en-US" dirty="0"/>
          </a:p>
          <a:p>
            <a:r>
              <a:rPr lang="en-US" dirty="0"/>
              <a:t>Alert </a:t>
            </a:r>
            <a:r>
              <a:rPr lang="en-US" dirty="0" smtClean="0"/>
              <a:t>cars and trucks </a:t>
            </a:r>
            <a:r>
              <a:rPr lang="en-US" dirty="0"/>
              <a:t>they are entering a curve at too high a speed to negotiate it </a:t>
            </a:r>
            <a:r>
              <a:rPr lang="en-US" dirty="0" smtClean="0"/>
              <a:t>safely</a:t>
            </a:r>
            <a:endParaRPr lang="en-US" dirty="0"/>
          </a:p>
          <a:p>
            <a:r>
              <a:rPr lang="en-US" dirty="0" smtClean="0"/>
              <a:t>Improve:</a:t>
            </a:r>
          </a:p>
          <a:p>
            <a:pPr lvl="1">
              <a:buFont typeface="Arial" panose="020B0604020202020204" pitchFamily="34" charset="0"/>
              <a:buChar char="•"/>
            </a:pPr>
            <a:r>
              <a:rPr lang="en-US" sz="2800" dirty="0"/>
              <a:t>Reduction in truck </a:t>
            </a:r>
            <a:r>
              <a:rPr lang="en-US" sz="2800" dirty="0" smtClean="0"/>
              <a:t>rollover and in road departure crashes</a:t>
            </a:r>
            <a:endParaRPr lang="en-US" sz="2800" dirty="0"/>
          </a:p>
          <a:p>
            <a:pPr lvl="1">
              <a:buFont typeface="Arial" panose="020B0604020202020204" pitchFamily="34" charset="0"/>
              <a:buChar char="•"/>
            </a:pPr>
            <a:endParaRPr lang="en-US" dirty="0"/>
          </a:p>
          <a:p>
            <a:pPr lvl="1">
              <a:buFont typeface="Arial" panose="020B0604020202020204" pitchFamily="34" charset="0"/>
              <a:buChar char="•"/>
            </a:pPr>
            <a:endParaRPr lang="en-US" dirty="0"/>
          </a:p>
          <a:p>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8373130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Red Light Violation Warning</a:t>
            </a:r>
            <a:endParaRPr lang="en-US" dirty="0"/>
          </a:p>
        </p:txBody>
      </p:sp>
      <p:sp>
        <p:nvSpPr>
          <p:cNvPr id="25" name="Content Placeholder 24"/>
          <p:cNvSpPr>
            <a:spLocks noGrp="1"/>
          </p:cNvSpPr>
          <p:nvPr>
            <p:ph sz="half" idx="2"/>
          </p:nvPr>
        </p:nvSpPr>
        <p:spPr>
          <a:xfrm>
            <a:off x="5897880" y="1276773"/>
            <a:ext cx="6096000" cy="4833338"/>
          </a:xfrm>
        </p:spPr>
        <p:txBody>
          <a:bodyPr>
            <a:normAutofit/>
          </a:bodyPr>
          <a:lstStyle/>
          <a:p>
            <a:r>
              <a:rPr lang="en-US" dirty="0" smtClean="0"/>
              <a:t>Target crashes that result from signal violations</a:t>
            </a:r>
          </a:p>
          <a:p>
            <a:r>
              <a:rPr lang="en-US" dirty="0" smtClean="0"/>
              <a:t>Wireless exchange of critical safety and operational data</a:t>
            </a:r>
          </a:p>
          <a:p>
            <a:r>
              <a:rPr lang="en-US" dirty="0" smtClean="0"/>
              <a:t>Reduce the frequency and severity of safety-related incidents </a:t>
            </a:r>
          </a:p>
          <a:p>
            <a:r>
              <a:rPr lang="en-US" dirty="0" smtClean="0"/>
              <a:t>Improves:</a:t>
            </a:r>
          </a:p>
          <a:p>
            <a:pPr lvl="1">
              <a:buFont typeface="Arial" panose="020B0604020202020204" pitchFamily="34" charset="0"/>
              <a:buChar char="•"/>
            </a:pPr>
            <a:r>
              <a:rPr lang="en-US" dirty="0" smtClean="0"/>
              <a:t>Significant reduction in collisions, injuries, and fatalities at intersections</a:t>
            </a:r>
          </a:p>
          <a:p>
            <a:pPr lvl="1">
              <a:buFont typeface="Arial" panose="020B0604020202020204" pitchFamily="34" charset="0"/>
              <a:buChar char="•"/>
            </a:pPr>
            <a:r>
              <a:rPr lang="en-US" dirty="0" smtClean="0"/>
              <a:t>Non-recurring congestion resulting from incidents is reduced</a:t>
            </a:r>
          </a:p>
          <a:p>
            <a:endParaRPr lang="en-US" dirty="0"/>
          </a:p>
        </p:txBody>
      </p:sp>
      <p:grpSp>
        <p:nvGrpSpPr>
          <p:cNvPr id="4" name="Group 20"/>
          <p:cNvGrpSpPr>
            <a:grpSpLocks noChangeAspect="1"/>
          </p:cNvGrpSpPr>
          <p:nvPr/>
        </p:nvGrpSpPr>
        <p:grpSpPr>
          <a:xfrm>
            <a:off x="436316" y="1325880"/>
            <a:ext cx="5385363" cy="4456853"/>
            <a:chOff x="274320" y="2026112"/>
            <a:chExt cx="4039022" cy="4412788"/>
          </a:xfrm>
          <a:effectLst>
            <a:outerShdw blurRad="50800" dist="38100" dir="5400000" algn="t" rotWithShape="0">
              <a:prstClr val="black">
                <a:alpha val="40000"/>
              </a:prstClr>
            </a:outerShdw>
          </a:effectLst>
        </p:grpSpPr>
        <p:pic>
          <p:nvPicPr>
            <p:cNvPr id="3" name="Picture 2" descr="Red Light Violation Warning"/>
            <p:cNvPicPr>
              <a:picLocks noChangeAspect="1" noChangeArrowheads="1"/>
            </p:cNvPicPr>
            <p:nvPr/>
          </p:nvPicPr>
          <p:blipFill rotWithShape="1">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p:blipFill>
          <p:spPr bwMode="auto">
            <a:xfrm>
              <a:off x="274320" y="2665727"/>
              <a:ext cx="4023360" cy="3773173"/>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9" name="Rectangle 18"/>
            <p:cNvSpPr/>
            <p:nvPr/>
          </p:nvSpPr>
          <p:spPr bwMode="auto">
            <a:xfrm>
              <a:off x="289983" y="2026112"/>
              <a:ext cx="4023359" cy="1280160"/>
            </a:xfrm>
            <a:prstGeom prst="rect">
              <a:avLst/>
            </a:prstGeom>
            <a:solidFill>
              <a:srgbClr val="D7572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800" b="1" dirty="0" smtClean="0">
                  <a:solidFill>
                    <a:schemeClr val="bg1"/>
                  </a:solidFill>
                  <a:latin typeface="Arial" charset="0"/>
                </a:rPr>
                <a:t>Red Light Violation Warning</a:t>
              </a:r>
            </a:p>
            <a:p>
              <a:pPr marL="0" marR="0" indent="0" algn="ctr" defTabSz="914400" rtl="0" eaLnBrk="1" fontAlgn="base" latinLnBrk="0" hangingPunct="1">
                <a:lnSpc>
                  <a:spcPct val="100000"/>
                </a:lnSpc>
                <a:spcBef>
                  <a:spcPct val="0"/>
                </a:spcBef>
                <a:spcAft>
                  <a:spcPct val="0"/>
                </a:spcAft>
                <a:buClrTx/>
                <a:buSzTx/>
                <a:buFontTx/>
                <a:buNone/>
                <a:tabLst/>
              </a:pPr>
              <a:r>
                <a:rPr lang="en-US" sz="1800" dirty="0" smtClean="0">
                  <a:solidFill>
                    <a:schemeClr val="bg1"/>
                  </a:solidFill>
                  <a:latin typeface="Arial" charset="0"/>
                </a:rPr>
                <a:t>Issues warning to the driver if he/she is about to run a red light</a:t>
              </a:r>
            </a:p>
          </p:txBody>
        </p:sp>
      </p:gr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9879413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Eco-Signal Operations Overview</a:t>
            </a:r>
            <a:endParaRPr lang="en-US" dirty="0"/>
          </a:p>
        </p:txBody>
      </p:sp>
      <p:sp>
        <p:nvSpPr>
          <p:cNvPr id="52" name="Rectangle 51"/>
          <p:cNvSpPr/>
          <p:nvPr/>
        </p:nvSpPr>
        <p:spPr bwMode="auto">
          <a:xfrm>
            <a:off x="304800" y="1570472"/>
            <a:ext cx="10972800" cy="44196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fontAlgn="base">
              <a:spcBef>
                <a:spcPct val="0"/>
              </a:spcBef>
              <a:spcAft>
                <a:spcPct val="0"/>
              </a:spcAft>
            </a:pPr>
            <a:endParaRPr lang="en-US" sz="1400" i="1" dirty="0" smtClean="0">
              <a:solidFill>
                <a:srgbClr val="FFFFFF"/>
              </a:solidFill>
            </a:endParaRPr>
          </a:p>
        </p:txBody>
      </p:sp>
      <p:sp>
        <p:nvSpPr>
          <p:cNvPr id="53" name="Rectangle 52"/>
          <p:cNvSpPr/>
          <p:nvPr/>
        </p:nvSpPr>
        <p:spPr bwMode="auto">
          <a:xfrm>
            <a:off x="524680" y="1494272"/>
            <a:ext cx="10972800" cy="44196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defTabSz="914400" fontAlgn="base">
              <a:spcBef>
                <a:spcPct val="0"/>
              </a:spcBef>
              <a:spcAft>
                <a:spcPct val="0"/>
              </a:spcAft>
            </a:pPr>
            <a:endParaRPr lang="en-US" sz="1400" i="1" dirty="0" smtClean="0">
              <a:solidFill>
                <a:srgbClr val="FFFFFF"/>
              </a:solidFill>
              <a:latin typeface="Arial"/>
            </a:endParaRPr>
          </a:p>
        </p:txBody>
      </p:sp>
      <p:grpSp>
        <p:nvGrpSpPr>
          <p:cNvPr id="2" name="Group 13"/>
          <p:cNvGrpSpPr>
            <a:grpSpLocks noChangeAspect="1"/>
          </p:cNvGrpSpPr>
          <p:nvPr/>
        </p:nvGrpSpPr>
        <p:grpSpPr>
          <a:xfrm>
            <a:off x="304800" y="2713472"/>
            <a:ext cx="10896488" cy="3185005"/>
            <a:chOff x="491927" y="2865872"/>
            <a:chExt cx="7555874" cy="2944740"/>
          </a:xfrm>
        </p:grpSpPr>
        <p:sp>
          <p:nvSpPr>
            <p:cNvPr id="62" name="Parallelogram 61"/>
            <p:cNvSpPr/>
            <p:nvPr/>
          </p:nvSpPr>
          <p:spPr bwMode="auto">
            <a:xfrm rot="1384970">
              <a:off x="1377017" y="4136711"/>
              <a:ext cx="5504875" cy="963142"/>
            </a:xfrm>
            <a:prstGeom prst="parallelogram">
              <a:avLst/>
            </a:prstGeom>
            <a:solidFill>
              <a:srgbClr val="000000">
                <a:lumMod val="50000"/>
                <a:lumOff val="50000"/>
              </a:srgbClr>
            </a:soli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91440" tIns="45720" rIns="91440" bIns="45720" numCol="1" rtlCol="0" anchor="t" anchorCtr="0" compatLnSpc="1">
              <a:prstTxWarp prst="textNoShape">
                <a:avLst/>
              </a:prstTxWarp>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en-US" sz="1400" b="0" i="1" u="none" strike="noStrike" kern="0" cap="none" spc="0" normalizeH="0" baseline="0" noProof="0" dirty="0" smtClean="0">
                <a:ln>
                  <a:noFill/>
                </a:ln>
                <a:solidFill>
                  <a:srgbClr val="FFFFFF"/>
                </a:solidFill>
                <a:effectLst/>
                <a:uLnTx/>
                <a:uFillTx/>
                <a:latin typeface="Arial"/>
                <a:ea typeface="+mn-ea"/>
                <a:cs typeface="+mn-cs"/>
              </a:endParaRPr>
            </a:p>
          </p:txBody>
        </p:sp>
        <p:pic>
          <p:nvPicPr>
            <p:cNvPr id="63" name="Picture 62"/>
            <p:cNvPicPr>
              <a:picLocks noChangeAspect="1"/>
            </p:cNvPicPr>
            <p:nvPr/>
          </p:nvPicPr>
          <p:blipFill>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flipH="1">
              <a:off x="2175165" y="2959765"/>
              <a:ext cx="1617645" cy="1796720"/>
            </a:xfrm>
            <a:prstGeom prst="rect">
              <a:avLst/>
            </a:prstGeom>
          </p:spPr>
        </p:pic>
        <p:pic>
          <p:nvPicPr>
            <p:cNvPr id="64" name="Picture 63"/>
            <p:cNvPicPr>
              <a:picLocks noChangeAspect="1"/>
            </p:cNvPicPr>
            <p:nvPr/>
          </p:nvPicPr>
          <p:blipFill>
            <a:blip r:embed="rId3" cstate="email">
              <a:duotone>
                <a:prstClr val="black"/>
                <a:srgbClr val="1F497D">
                  <a:tint val="45000"/>
                  <a:satMod val="400000"/>
                </a:srgbClr>
              </a:duoton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flipH="1">
              <a:off x="4348648" y="3855319"/>
              <a:ext cx="1617645" cy="1796720"/>
            </a:xfrm>
            <a:prstGeom prst="rect">
              <a:avLst/>
            </a:prstGeom>
          </p:spPr>
        </p:pic>
        <p:grpSp>
          <p:nvGrpSpPr>
            <p:cNvPr id="6" name="Group 64"/>
            <p:cNvGrpSpPr/>
            <p:nvPr/>
          </p:nvGrpSpPr>
          <p:grpSpPr>
            <a:xfrm rot="8085079">
              <a:off x="5670076" y="5130305"/>
              <a:ext cx="591969" cy="422650"/>
              <a:chOff x="813824" y="2438400"/>
              <a:chExt cx="682728" cy="457910"/>
            </a:xfrm>
          </p:grpSpPr>
          <p:sp>
            <p:nvSpPr>
              <p:cNvPr id="146" name="Arc 145"/>
              <p:cNvSpPr/>
              <p:nvPr/>
            </p:nvSpPr>
            <p:spPr>
              <a:xfrm>
                <a:off x="813824" y="2438400"/>
                <a:ext cx="682728" cy="381000"/>
              </a:xfrm>
              <a:prstGeom prst="arc">
                <a:avLst>
                  <a:gd name="adj1" fmla="val 11247136"/>
                  <a:gd name="adj2" fmla="val 21185191"/>
                </a:avLst>
              </a:prstGeom>
              <a:noFill/>
              <a:ln w="38100" cap="flat" cmpd="sng" algn="ctr">
                <a:solidFill>
                  <a:srgbClr val="FFC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smtClean="0">
                  <a:ln>
                    <a:noFill/>
                  </a:ln>
                  <a:solidFill>
                    <a:prstClr val="black"/>
                  </a:solidFill>
                  <a:effectLst/>
                  <a:uLnTx/>
                  <a:uFillTx/>
                </a:endParaRPr>
              </a:p>
            </p:txBody>
          </p:sp>
          <p:sp>
            <p:nvSpPr>
              <p:cNvPr id="147" name="Arc 146"/>
              <p:cNvSpPr/>
              <p:nvPr/>
            </p:nvSpPr>
            <p:spPr>
              <a:xfrm>
                <a:off x="863805" y="2515727"/>
                <a:ext cx="583265" cy="380583"/>
              </a:xfrm>
              <a:prstGeom prst="arc">
                <a:avLst>
                  <a:gd name="adj1" fmla="val 11704352"/>
                  <a:gd name="adj2" fmla="val 20729451"/>
                </a:avLst>
              </a:prstGeom>
              <a:noFill/>
              <a:ln w="38100" cap="flat" cmpd="sng" algn="ctr">
                <a:solidFill>
                  <a:srgbClr val="FFC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smtClean="0">
                  <a:ln>
                    <a:noFill/>
                  </a:ln>
                  <a:solidFill>
                    <a:prstClr val="black"/>
                  </a:solidFill>
                  <a:effectLst/>
                  <a:uLnTx/>
                  <a:uFillTx/>
                </a:endParaRPr>
              </a:p>
            </p:txBody>
          </p:sp>
          <p:sp>
            <p:nvSpPr>
              <p:cNvPr id="148" name="Arc 147"/>
              <p:cNvSpPr/>
              <p:nvPr/>
            </p:nvSpPr>
            <p:spPr>
              <a:xfrm>
                <a:off x="953738" y="2590800"/>
                <a:ext cx="417862" cy="207697"/>
              </a:xfrm>
              <a:prstGeom prst="arc">
                <a:avLst>
                  <a:gd name="adj1" fmla="val 11168223"/>
                  <a:gd name="adj2" fmla="val 21244590"/>
                </a:avLst>
              </a:prstGeom>
              <a:noFill/>
              <a:ln w="38100" cap="flat" cmpd="sng" algn="ctr">
                <a:solidFill>
                  <a:srgbClr val="FFC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smtClean="0">
                  <a:ln>
                    <a:noFill/>
                  </a:ln>
                  <a:solidFill>
                    <a:prstClr val="black"/>
                  </a:solidFill>
                  <a:effectLst/>
                  <a:uLnTx/>
                  <a:uFillTx/>
                </a:endParaRPr>
              </a:p>
            </p:txBody>
          </p:sp>
        </p:grpSp>
        <p:grpSp>
          <p:nvGrpSpPr>
            <p:cNvPr id="7" name="Group 65"/>
            <p:cNvGrpSpPr/>
            <p:nvPr/>
          </p:nvGrpSpPr>
          <p:grpSpPr>
            <a:xfrm rot="18193149">
              <a:off x="4032001" y="4508189"/>
              <a:ext cx="591967" cy="423360"/>
              <a:chOff x="813799" y="2436451"/>
              <a:chExt cx="682727" cy="458678"/>
            </a:xfrm>
          </p:grpSpPr>
          <p:sp>
            <p:nvSpPr>
              <p:cNvPr id="143" name="Arc 142"/>
              <p:cNvSpPr/>
              <p:nvPr/>
            </p:nvSpPr>
            <p:spPr>
              <a:xfrm>
                <a:off x="813799" y="2436451"/>
                <a:ext cx="682727" cy="380997"/>
              </a:xfrm>
              <a:prstGeom prst="arc">
                <a:avLst>
                  <a:gd name="adj1" fmla="val 11247136"/>
                  <a:gd name="adj2" fmla="val 21185191"/>
                </a:avLst>
              </a:prstGeom>
              <a:noFill/>
              <a:ln w="38100" cap="flat" cmpd="sng" algn="ctr">
                <a:solidFill>
                  <a:srgbClr val="FFC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smtClean="0">
                  <a:ln>
                    <a:noFill/>
                  </a:ln>
                  <a:solidFill>
                    <a:prstClr val="black"/>
                  </a:solidFill>
                  <a:effectLst/>
                  <a:uLnTx/>
                  <a:uFillTx/>
                </a:endParaRPr>
              </a:p>
            </p:txBody>
          </p:sp>
          <p:sp>
            <p:nvSpPr>
              <p:cNvPr id="144" name="Arc 143"/>
              <p:cNvSpPr/>
              <p:nvPr/>
            </p:nvSpPr>
            <p:spPr>
              <a:xfrm>
                <a:off x="865008" y="2514547"/>
                <a:ext cx="583266" cy="380582"/>
              </a:xfrm>
              <a:prstGeom prst="arc">
                <a:avLst>
                  <a:gd name="adj1" fmla="val 11704352"/>
                  <a:gd name="adj2" fmla="val 20729451"/>
                </a:avLst>
              </a:prstGeom>
              <a:noFill/>
              <a:ln w="38100" cap="flat" cmpd="sng" algn="ctr">
                <a:solidFill>
                  <a:srgbClr val="FFC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smtClean="0">
                  <a:ln>
                    <a:noFill/>
                  </a:ln>
                  <a:solidFill>
                    <a:prstClr val="black"/>
                  </a:solidFill>
                  <a:effectLst/>
                  <a:uLnTx/>
                  <a:uFillTx/>
                </a:endParaRPr>
              </a:p>
            </p:txBody>
          </p:sp>
          <p:sp>
            <p:nvSpPr>
              <p:cNvPr id="145" name="Arc 144"/>
              <p:cNvSpPr/>
              <p:nvPr/>
            </p:nvSpPr>
            <p:spPr>
              <a:xfrm>
                <a:off x="953738" y="2590800"/>
                <a:ext cx="417862" cy="207697"/>
              </a:xfrm>
              <a:prstGeom prst="arc">
                <a:avLst>
                  <a:gd name="adj1" fmla="val 11168223"/>
                  <a:gd name="adj2" fmla="val 21244590"/>
                </a:avLst>
              </a:prstGeom>
              <a:noFill/>
              <a:ln w="38100" cap="flat" cmpd="sng" algn="ctr">
                <a:solidFill>
                  <a:srgbClr val="FFC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smtClean="0">
                  <a:ln>
                    <a:noFill/>
                  </a:ln>
                  <a:solidFill>
                    <a:prstClr val="black"/>
                  </a:solidFill>
                  <a:effectLst/>
                  <a:uLnTx/>
                  <a:uFillTx/>
                </a:endParaRPr>
              </a:p>
            </p:txBody>
          </p:sp>
        </p:grpSp>
        <p:grpSp>
          <p:nvGrpSpPr>
            <p:cNvPr id="8" name="Group 66"/>
            <p:cNvGrpSpPr/>
            <p:nvPr/>
          </p:nvGrpSpPr>
          <p:grpSpPr>
            <a:xfrm rot="8085079">
              <a:off x="3451074" y="4118117"/>
              <a:ext cx="591969" cy="421995"/>
              <a:chOff x="813824" y="2438400"/>
              <a:chExt cx="682728" cy="457200"/>
            </a:xfrm>
          </p:grpSpPr>
          <p:sp>
            <p:nvSpPr>
              <p:cNvPr id="140" name="Arc 139"/>
              <p:cNvSpPr/>
              <p:nvPr/>
            </p:nvSpPr>
            <p:spPr>
              <a:xfrm>
                <a:off x="813824" y="2438400"/>
                <a:ext cx="682728" cy="381000"/>
              </a:xfrm>
              <a:prstGeom prst="arc">
                <a:avLst>
                  <a:gd name="adj1" fmla="val 11247136"/>
                  <a:gd name="adj2" fmla="val 21185191"/>
                </a:avLst>
              </a:prstGeom>
              <a:noFill/>
              <a:ln w="38100" cap="flat" cmpd="sng" algn="ctr">
                <a:solidFill>
                  <a:srgbClr val="FFC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smtClean="0">
                  <a:ln>
                    <a:noFill/>
                  </a:ln>
                  <a:solidFill>
                    <a:prstClr val="black"/>
                  </a:solidFill>
                  <a:effectLst/>
                  <a:uLnTx/>
                  <a:uFillTx/>
                </a:endParaRPr>
              </a:p>
            </p:txBody>
          </p:sp>
          <p:sp>
            <p:nvSpPr>
              <p:cNvPr id="141" name="Arc 140"/>
              <p:cNvSpPr/>
              <p:nvPr/>
            </p:nvSpPr>
            <p:spPr>
              <a:xfrm>
                <a:off x="864535" y="2515017"/>
                <a:ext cx="583265" cy="380583"/>
              </a:xfrm>
              <a:prstGeom prst="arc">
                <a:avLst>
                  <a:gd name="adj1" fmla="val 11704352"/>
                  <a:gd name="adj2" fmla="val 20729451"/>
                </a:avLst>
              </a:prstGeom>
              <a:noFill/>
              <a:ln w="38100" cap="flat" cmpd="sng" algn="ctr">
                <a:solidFill>
                  <a:srgbClr val="FFC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smtClean="0">
                  <a:ln>
                    <a:noFill/>
                  </a:ln>
                  <a:solidFill>
                    <a:prstClr val="black"/>
                  </a:solidFill>
                  <a:effectLst/>
                  <a:uLnTx/>
                  <a:uFillTx/>
                </a:endParaRPr>
              </a:p>
            </p:txBody>
          </p:sp>
          <p:sp>
            <p:nvSpPr>
              <p:cNvPr id="142" name="Arc 141"/>
              <p:cNvSpPr/>
              <p:nvPr/>
            </p:nvSpPr>
            <p:spPr>
              <a:xfrm>
                <a:off x="953738" y="2590800"/>
                <a:ext cx="417862" cy="207697"/>
              </a:xfrm>
              <a:prstGeom prst="arc">
                <a:avLst>
                  <a:gd name="adj1" fmla="val 11168223"/>
                  <a:gd name="adj2" fmla="val 21244590"/>
                </a:avLst>
              </a:prstGeom>
              <a:noFill/>
              <a:ln w="38100" cap="flat" cmpd="sng" algn="ctr">
                <a:solidFill>
                  <a:srgbClr val="FFC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smtClean="0">
                  <a:ln>
                    <a:noFill/>
                  </a:ln>
                  <a:solidFill>
                    <a:prstClr val="black"/>
                  </a:solidFill>
                  <a:effectLst/>
                  <a:uLnTx/>
                  <a:uFillTx/>
                </a:endParaRPr>
              </a:p>
            </p:txBody>
          </p:sp>
        </p:grpSp>
        <p:cxnSp>
          <p:nvCxnSpPr>
            <p:cNvPr id="70" name="Straight Connector 69"/>
            <p:cNvCxnSpPr/>
            <p:nvPr/>
          </p:nvCxnSpPr>
          <p:spPr>
            <a:xfrm flipH="1">
              <a:off x="3541927" y="3256908"/>
              <a:ext cx="1088666" cy="396808"/>
            </a:xfrm>
            <a:prstGeom prst="line">
              <a:avLst/>
            </a:prstGeom>
            <a:noFill/>
            <a:ln w="19050" cap="flat" cmpd="sng" algn="ctr">
              <a:solidFill>
                <a:srgbClr val="FFC000"/>
              </a:solidFill>
              <a:prstDash val="lgDashDot"/>
              <a:headEnd type="arrow" w="med" len="med"/>
              <a:tailEnd type="arrow" w="med" len="med"/>
            </a:ln>
            <a:effectLst/>
          </p:spPr>
        </p:cxnSp>
        <p:grpSp>
          <p:nvGrpSpPr>
            <p:cNvPr id="9" name="Group 70"/>
            <p:cNvGrpSpPr/>
            <p:nvPr/>
          </p:nvGrpSpPr>
          <p:grpSpPr>
            <a:xfrm rot="18193149">
              <a:off x="1879179" y="3421918"/>
              <a:ext cx="591969" cy="421995"/>
              <a:chOff x="813824" y="2438400"/>
              <a:chExt cx="682728" cy="457200"/>
            </a:xfrm>
          </p:grpSpPr>
          <p:sp>
            <p:nvSpPr>
              <p:cNvPr id="137" name="Arc 136"/>
              <p:cNvSpPr/>
              <p:nvPr/>
            </p:nvSpPr>
            <p:spPr>
              <a:xfrm>
                <a:off x="813824" y="2438400"/>
                <a:ext cx="682728" cy="381000"/>
              </a:xfrm>
              <a:prstGeom prst="arc">
                <a:avLst>
                  <a:gd name="adj1" fmla="val 11247136"/>
                  <a:gd name="adj2" fmla="val 21185191"/>
                </a:avLst>
              </a:prstGeom>
              <a:noFill/>
              <a:ln w="38100" cap="flat" cmpd="sng" algn="ctr">
                <a:solidFill>
                  <a:srgbClr val="FFC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smtClean="0">
                  <a:ln>
                    <a:noFill/>
                  </a:ln>
                  <a:solidFill>
                    <a:prstClr val="black"/>
                  </a:solidFill>
                  <a:effectLst/>
                  <a:uLnTx/>
                  <a:uFillTx/>
                </a:endParaRPr>
              </a:p>
            </p:txBody>
          </p:sp>
          <p:sp>
            <p:nvSpPr>
              <p:cNvPr id="138" name="Arc 137"/>
              <p:cNvSpPr/>
              <p:nvPr/>
            </p:nvSpPr>
            <p:spPr>
              <a:xfrm>
                <a:off x="864535" y="2515017"/>
                <a:ext cx="583265" cy="380583"/>
              </a:xfrm>
              <a:prstGeom prst="arc">
                <a:avLst>
                  <a:gd name="adj1" fmla="val 11704352"/>
                  <a:gd name="adj2" fmla="val 20729451"/>
                </a:avLst>
              </a:prstGeom>
              <a:noFill/>
              <a:ln w="38100" cap="flat" cmpd="sng" algn="ctr">
                <a:solidFill>
                  <a:srgbClr val="FFC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smtClean="0">
                  <a:ln>
                    <a:noFill/>
                  </a:ln>
                  <a:solidFill>
                    <a:prstClr val="black"/>
                  </a:solidFill>
                  <a:effectLst/>
                  <a:uLnTx/>
                  <a:uFillTx/>
                </a:endParaRPr>
              </a:p>
            </p:txBody>
          </p:sp>
          <p:sp>
            <p:nvSpPr>
              <p:cNvPr id="139" name="Arc 138"/>
              <p:cNvSpPr/>
              <p:nvPr/>
            </p:nvSpPr>
            <p:spPr>
              <a:xfrm>
                <a:off x="953738" y="2590800"/>
                <a:ext cx="417862" cy="207697"/>
              </a:xfrm>
              <a:prstGeom prst="arc">
                <a:avLst>
                  <a:gd name="adj1" fmla="val 11168223"/>
                  <a:gd name="adj2" fmla="val 21244590"/>
                </a:avLst>
              </a:prstGeom>
              <a:noFill/>
              <a:ln w="38100" cap="flat" cmpd="sng" algn="ctr">
                <a:solidFill>
                  <a:srgbClr val="FFC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smtClean="0">
                  <a:ln>
                    <a:noFill/>
                  </a:ln>
                  <a:solidFill>
                    <a:prstClr val="black"/>
                  </a:solidFill>
                  <a:effectLst/>
                  <a:uLnTx/>
                  <a:uFillTx/>
                </a:endParaRPr>
              </a:p>
            </p:txBody>
          </p:sp>
        </p:grpSp>
        <p:sp>
          <p:nvSpPr>
            <p:cNvPr id="72" name="TextBox 71"/>
            <p:cNvSpPr txBox="1"/>
            <p:nvPr/>
          </p:nvSpPr>
          <p:spPr>
            <a:xfrm>
              <a:off x="4114800" y="3657600"/>
              <a:ext cx="2006567" cy="54066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smtClean="0">
                  <a:ln>
                    <a:noFill/>
                  </a:ln>
                  <a:solidFill>
                    <a:prstClr val="black"/>
                  </a:solidFill>
                  <a:effectLst/>
                  <a:uLnTx/>
                  <a:uFillTx/>
                </a:rPr>
                <a:t>Roadside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smtClean="0">
                  <a:ln>
                    <a:noFill/>
                  </a:ln>
                  <a:solidFill>
                    <a:prstClr val="black"/>
                  </a:solidFill>
                  <a:effectLst/>
                  <a:uLnTx/>
                  <a:uFillTx/>
                </a:rPr>
                <a:t>Equipment (RSE) Unit</a:t>
              </a:r>
            </a:p>
          </p:txBody>
        </p:sp>
        <p:grpSp>
          <p:nvGrpSpPr>
            <p:cNvPr id="10" name="Group 76"/>
            <p:cNvGrpSpPr/>
            <p:nvPr/>
          </p:nvGrpSpPr>
          <p:grpSpPr>
            <a:xfrm>
              <a:off x="4745312" y="2865872"/>
              <a:ext cx="658511" cy="829079"/>
              <a:chOff x="2334552" y="-1233657"/>
              <a:chExt cx="713448" cy="914400"/>
            </a:xfrm>
          </p:grpSpPr>
          <p:grpSp>
            <p:nvGrpSpPr>
              <p:cNvPr id="11" name="Group 125"/>
              <p:cNvGrpSpPr/>
              <p:nvPr/>
            </p:nvGrpSpPr>
            <p:grpSpPr>
              <a:xfrm rot="5400000">
                <a:off x="2530684" y="-1159084"/>
                <a:ext cx="577432" cy="457200"/>
                <a:chOff x="813824" y="2438400"/>
                <a:chExt cx="682728" cy="457200"/>
              </a:xfrm>
            </p:grpSpPr>
            <p:sp>
              <p:nvSpPr>
                <p:cNvPr id="134" name="Arc 133"/>
                <p:cNvSpPr/>
                <p:nvPr/>
              </p:nvSpPr>
              <p:spPr>
                <a:xfrm>
                  <a:off x="813824" y="2438400"/>
                  <a:ext cx="682728" cy="381000"/>
                </a:xfrm>
                <a:prstGeom prst="arc">
                  <a:avLst>
                    <a:gd name="adj1" fmla="val 11247136"/>
                    <a:gd name="adj2" fmla="val 21185191"/>
                  </a:avLst>
                </a:prstGeom>
                <a:noFill/>
                <a:ln w="28575" cap="flat" cmpd="sng" algn="ctr">
                  <a:solidFill>
                    <a:srgbClr val="FFC000"/>
                  </a:solidFill>
                  <a:prstDash val="solid"/>
                </a:ln>
                <a:effectLst/>
              </p:spPr>
              <p:txBody>
                <a:bodyPr rtlCol="0" anchor="ctr"/>
                <a:lstStyle/>
                <a:p>
                  <a:pPr algn="ctr"/>
                  <a:endParaRPr lang="en-US" sz="1000" kern="0" dirty="0">
                    <a:solidFill>
                      <a:prstClr val="black"/>
                    </a:solidFill>
                  </a:endParaRPr>
                </a:p>
              </p:txBody>
            </p:sp>
            <p:sp>
              <p:nvSpPr>
                <p:cNvPr id="135" name="Arc 134"/>
                <p:cNvSpPr/>
                <p:nvPr/>
              </p:nvSpPr>
              <p:spPr>
                <a:xfrm>
                  <a:off x="864535" y="2515017"/>
                  <a:ext cx="583265" cy="380583"/>
                </a:xfrm>
                <a:prstGeom prst="arc">
                  <a:avLst>
                    <a:gd name="adj1" fmla="val 11704352"/>
                    <a:gd name="adj2" fmla="val 20729451"/>
                  </a:avLst>
                </a:prstGeom>
                <a:noFill/>
                <a:ln w="28575" cap="flat" cmpd="sng" algn="ctr">
                  <a:solidFill>
                    <a:srgbClr val="FFC000"/>
                  </a:solidFill>
                  <a:prstDash val="solid"/>
                </a:ln>
                <a:effectLst/>
              </p:spPr>
              <p:txBody>
                <a:bodyPr rtlCol="0" anchor="ctr"/>
                <a:lstStyle/>
                <a:p>
                  <a:pPr algn="ctr"/>
                  <a:endParaRPr lang="en-US" sz="1000" kern="0" dirty="0">
                    <a:solidFill>
                      <a:prstClr val="black"/>
                    </a:solidFill>
                  </a:endParaRPr>
                </a:p>
              </p:txBody>
            </p:sp>
            <p:sp>
              <p:nvSpPr>
                <p:cNvPr id="136" name="Arc 135"/>
                <p:cNvSpPr/>
                <p:nvPr/>
              </p:nvSpPr>
              <p:spPr>
                <a:xfrm>
                  <a:off x="953738" y="2590800"/>
                  <a:ext cx="417862" cy="207697"/>
                </a:xfrm>
                <a:prstGeom prst="arc">
                  <a:avLst>
                    <a:gd name="adj1" fmla="val 11168223"/>
                    <a:gd name="adj2" fmla="val 21244590"/>
                  </a:avLst>
                </a:prstGeom>
                <a:noFill/>
                <a:ln w="28575" cap="flat" cmpd="sng" algn="ctr">
                  <a:solidFill>
                    <a:srgbClr val="FFC000"/>
                  </a:solidFill>
                  <a:prstDash val="solid"/>
                </a:ln>
                <a:effectLst/>
              </p:spPr>
              <p:txBody>
                <a:bodyPr rtlCol="0" anchor="ctr"/>
                <a:lstStyle/>
                <a:p>
                  <a:pPr algn="ctr"/>
                  <a:endParaRPr lang="en-US" sz="1000" kern="0" dirty="0">
                    <a:solidFill>
                      <a:prstClr val="black"/>
                    </a:solidFill>
                  </a:endParaRPr>
                </a:p>
              </p:txBody>
            </p:sp>
          </p:grpSp>
          <p:grpSp>
            <p:nvGrpSpPr>
              <p:cNvPr id="12" name="Group 126"/>
              <p:cNvGrpSpPr/>
              <p:nvPr/>
            </p:nvGrpSpPr>
            <p:grpSpPr>
              <a:xfrm>
                <a:off x="2564751" y="-1067490"/>
                <a:ext cx="252413" cy="748233"/>
                <a:chOff x="1019175" y="304800"/>
                <a:chExt cx="200025" cy="671311"/>
              </a:xfrm>
            </p:grpSpPr>
            <p:sp>
              <p:nvSpPr>
                <p:cNvPr id="132" name="Rectangle 131"/>
                <p:cNvSpPr/>
                <p:nvPr/>
              </p:nvSpPr>
              <p:spPr>
                <a:xfrm>
                  <a:off x="1097281" y="457200"/>
                  <a:ext cx="45719" cy="518911"/>
                </a:xfrm>
                <a:prstGeom prst="rect">
                  <a:avLst/>
                </a:prstGeom>
                <a:solidFill>
                  <a:sysClr val="window" lastClr="FFFFFF">
                    <a:lumMod val="95000"/>
                  </a:sys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smtClean="0">
                    <a:ln>
                      <a:noFill/>
                    </a:ln>
                    <a:solidFill>
                      <a:prstClr val="white"/>
                    </a:solidFill>
                    <a:effectLst/>
                    <a:uLnTx/>
                    <a:uFillTx/>
                  </a:endParaRPr>
                </a:p>
              </p:txBody>
            </p:sp>
            <p:sp>
              <p:nvSpPr>
                <p:cNvPr id="133" name="Oval 132"/>
                <p:cNvSpPr/>
                <p:nvPr/>
              </p:nvSpPr>
              <p:spPr>
                <a:xfrm>
                  <a:off x="1019175" y="304800"/>
                  <a:ext cx="200025" cy="228600"/>
                </a:xfrm>
                <a:prstGeom prst="ellipse">
                  <a:avLst/>
                </a:prstGeom>
                <a:solidFill>
                  <a:schemeClr val="tx1">
                    <a:lumMod val="50000"/>
                    <a:lumOff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smtClean="0">
                    <a:ln>
                      <a:noFill/>
                    </a:ln>
                    <a:solidFill>
                      <a:prstClr val="white"/>
                    </a:solidFill>
                    <a:effectLst/>
                    <a:uLnTx/>
                    <a:uFillTx/>
                  </a:endParaRPr>
                </a:p>
              </p:txBody>
            </p:sp>
          </p:grpSp>
          <p:grpSp>
            <p:nvGrpSpPr>
              <p:cNvPr id="13" name="Group 127"/>
              <p:cNvGrpSpPr/>
              <p:nvPr/>
            </p:nvGrpSpPr>
            <p:grpSpPr>
              <a:xfrm rot="16200000">
                <a:off x="2274436" y="-1173541"/>
                <a:ext cx="577432" cy="457200"/>
                <a:chOff x="813824" y="2438400"/>
                <a:chExt cx="682728" cy="457200"/>
              </a:xfrm>
            </p:grpSpPr>
            <p:sp>
              <p:nvSpPr>
                <p:cNvPr id="129" name="Arc 128"/>
                <p:cNvSpPr/>
                <p:nvPr/>
              </p:nvSpPr>
              <p:spPr>
                <a:xfrm>
                  <a:off x="813824" y="2438400"/>
                  <a:ext cx="682728" cy="381000"/>
                </a:xfrm>
                <a:prstGeom prst="arc">
                  <a:avLst>
                    <a:gd name="adj1" fmla="val 11247136"/>
                    <a:gd name="adj2" fmla="val 21185191"/>
                  </a:avLst>
                </a:prstGeom>
                <a:noFill/>
                <a:ln w="28575" cap="flat" cmpd="sng" algn="ctr">
                  <a:solidFill>
                    <a:srgbClr val="FFC000"/>
                  </a:solidFill>
                  <a:prstDash val="solid"/>
                </a:ln>
                <a:effectLst/>
              </p:spPr>
              <p:txBody>
                <a:bodyPr rtlCol="0" anchor="ctr"/>
                <a:lstStyle/>
                <a:p>
                  <a:pPr algn="ctr"/>
                  <a:endParaRPr lang="en-US" sz="1000" kern="0" dirty="0">
                    <a:solidFill>
                      <a:prstClr val="black"/>
                    </a:solidFill>
                  </a:endParaRPr>
                </a:p>
              </p:txBody>
            </p:sp>
            <p:sp>
              <p:nvSpPr>
                <p:cNvPr id="130" name="Arc 129"/>
                <p:cNvSpPr/>
                <p:nvPr/>
              </p:nvSpPr>
              <p:spPr>
                <a:xfrm>
                  <a:off x="864535" y="2515017"/>
                  <a:ext cx="583265" cy="380583"/>
                </a:xfrm>
                <a:prstGeom prst="arc">
                  <a:avLst>
                    <a:gd name="adj1" fmla="val 11704352"/>
                    <a:gd name="adj2" fmla="val 20729451"/>
                  </a:avLst>
                </a:prstGeom>
                <a:noFill/>
                <a:ln w="28575" cap="flat" cmpd="sng" algn="ctr">
                  <a:solidFill>
                    <a:srgbClr val="FFC000"/>
                  </a:solidFill>
                  <a:prstDash val="solid"/>
                </a:ln>
                <a:effectLst/>
              </p:spPr>
              <p:txBody>
                <a:bodyPr rtlCol="0" anchor="ctr"/>
                <a:lstStyle/>
                <a:p>
                  <a:pPr algn="ctr"/>
                  <a:endParaRPr lang="en-US" sz="1000" kern="0" dirty="0">
                    <a:solidFill>
                      <a:prstClr val="black"/>
                    </a:solidFill>
                  </a:endParaRPr>
                </a:p>
              </p:txBody>
            </p:sp>
            <p:sp>
              <p:nvSpPr>
                <p:cNvPr id="131" name="Arc 130"/>
                <p:cNvSpPr/>
                <p:nvPr/>
              </p:nvSpPr>
              <p:spPr>
                <a:xfrm>
                  <a:off x="953738" y="2590800"/>
                  <a:ext cx="417862" cy="207697"/>
                </a:xfrm>
                <a:prstGeom prst="arc">
                  <a:avLst>
                    <a:gd name="adj1" fmla="val 11168223"/>
                    <a:gd name="adj2" fmla="val 21244590"/>
                  </a:avLst>
                </a:prstGeom>
                <a:noFill/>
                <a:ln w="28575" cap="flat" cmpd="sng" algn="ctr">
                  <a:solidFill>
                    <a:srgbClr val="FFC000"/>
                  </a:solidFill>
                  <a:prstDash val="solid"/>
                </a:ln>
                <a:effectLst/>
              </p:spPr>
              <p:txBody>
                <a:bodyPr rtlCol="0" anchor="ctr"/>
                <a:lstStyle/>
                <a:p>
                  <a:pPr algn="ctr"/>
                  <a:endParaRPr lang="en-US" sz="1000" kern="0" dirty="0">
                    <a:solidFill>
                      <a:prstClr val="black"/>
                    </a:solidFill>
                  </a:endParaRPr>
                </a:p>
              </p:txBody>
            </p:sp>
          </p:grpSp>
        </p:grpSp>
        <p:grpSp>
          <p:nvGrpSpPr>
            <p:cNvPr id="14" name="Group 117"/>
            <p:cNvGrpSpPr/>
            <p:nvPr/>
          </p:nvGrpSpPr>
          <p:grpSpPr>
            <a:xfrm>
              <a:off x="6353932" y="3263896"/>
              <a:ext cx="1413051" cy="1483007"/>
              <a:chOff x="3193463" y="158282"/>
              <a:chExt cx="1530937" cy="1446589"/>
            </a:xfrm>
          </p:grpSpPr>
          <p:pic>
            <p:nvPicPr>
              <p:cNvPr id="124" name="Picture 123"/>
              <p:cNvPicPr>
                <a:picLocks noChangeAspect="1"/>
              </p:cNvPicPr>
              <p:nvPr/>
            </p:nvPicPr>
            <p:blipFill>
              <a:blip r:embed="rId4" cstate="email">
                <a:clrChange>
                  <a:clrFrom>
                    <a:srgbClr val="FEFEFC"/>
                  </a:clrFrom>
                  <a:clrTo>
                    <a:srgbClr val="FEFEFC">
                      <a:alpha val="0"/>
                    </a:srgbClr>
                  </a:clrTo>
                </a:clrChang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3233831" y="158282"/>
                <a:ext cx="1436038" cy="961633"/>
              </a:xfrm>
              <a:prstGeom prst="rect">
                <a:avLst/>
              </a:prstGeom>
            </p:spPr>
          </p:pic>
          <p:sp>
            <p:nvSpPr>
              <p:cNvPr id="125" name="TextBox 124"/>
              <p:cNvSpPr txBox="1"/>
              <p:nvPr/>
            </p:nvSpPr>
            <p:spPr>
              <a:xfrm>
                <a:off x="3193463" y="1077485"/>
                <a:ext cx="1530937" cy="5273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smtClean="0">
                    <a:ln>
                      <a:noFill/>
                    </a:ln>
                    <a:solidFill>
                      <a:prstClr val="black"/>
                    </a:solidFill>
                    <a:effectLst/>
                    <a:uLnTx/>
                    <a:uFillTx/>
                  </a:rPr>
                  <a:t>Traffic Signal Controller</a:t>
                </a:r>
              </a:p>
            </p:txBody>
          </p:sp>
        </p:grpSp>
        <p:sp>
          <p:nvSpPr>
            <p:cNvPr id="119" name="TextBox 118"/>
            <p:cNvSpPr txBox="1"/>
            <p:nvPr/>
          </p:nvSpPr>
          <p:spPr>
            <a:xfrm>
              <a:off x="491927" y="4857733"/>
              <a:ext cx="3229398" cy="54066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u="none" strike="noStrike" kern="0" cap="none" spc="0" normalizeH="0" baseline="0" noProof="0" dirty="0" smtClean="0">
                  <a:ln>
                    <a:noFill/>
                  </a:ln>
                  <a:solidFill>
                    <a:srgbClr val="000000"/>
                  </a:solidFill>
                  <a:effectLst/>
                  <a:uLnTx/>
                  <a:uFillTx/>
                </a:rPr>
                <a:t>Automated Longitudinal Control using V2V Communications</a:t>
              </a:r>
            </a:p>
          </p:txBody>
        </p:sp>
        <p:cxnSp>
          <p:nvCxnSpPr>
            <p:cNvPr id="120" name="Straight Connector 119"/>
            <p:cNvCxnSpPr>
              <a:stCxn id="119" idx="0"/>
            </p:cNvCxnSpPr>
            <p:nvPr/>
          </p:nvCxnSpPr>
          <p:spPr>
            <a:xfrm rot="5400000" flipH="1" flipV="1">
              <a:off x="2782223" y="3993151"/>
              <a:ext cx="188985" cy="1540180"/>
            </a:xfrm>
            <a:prstGeom prst="line">
              <a:avLst/>
            </a:prstGeom>
            <a:noFill/>
            <a:ln w="9525" cap="flat" cmpd="sng" algn="ctr">
              <a:solidFill>
                <a:sysClr val="windowText" lastClr="000000"/>
              </a:solidFill>
              <a:prstDash val="solid"/>
            </a:ln>
            <a:effectLst/>
          </p:spPr>
        </p:cxnSp>
        <p:cxnSp>
          <p:nvCxnSpPr>
            <p:cNvPr id="121" name="Straight Connector 120"/>
            <p:cNvCxnSpPr>
              <a:stCxn id="119" idx="0"/>
            </p:cNvCxnSpPr>
            <p:nvPr/>
          </p:nvCxnSpPr>
          <p:spPr>
            <a:xfrm rot="5400000" flipH="1" flipV="1">
              <a:off x="2998265" y="3849572"/>
              <a:ext cx="116521" cy="1899800"/>
            </a:xfrm>
            <a:prstGeom prst="line">
              <a:avLst/>
            </a:prstGeom>
            <a:noFill/>
            <a:ln w="9525" cap="flat" cmpd="sng" algn="ctr">
              <a:solidFill>
                <a:sysClr val="windowText" lastClr="000000"/>
              </a:solidFill>
              <a:prstDash val="solid"/>
            </a:ln>
            <a:effectLst/>
          </p:spPr>
        </p:cxnSp>
        <p:cxnSp>
          <p:nvCxnSpPr>
            <p:cNvPr id="122" name="Straight Connector 121"/>
            <p:cNvCxnSpPr/>
            <p:nvPr/>
          </p:nvCxnSpPr>
          <p:spPr>
            <a:xfrm>
              <a:off x="5487305" y="3274297"/>
              <a:ext cx="1154358" cy="568597"/>
            </a:xfrm>
            <a:prstGeom prst="line">
              <a:avLst/>
            </a:prstGeom>
            <a:noFill/>
            <a:ln w="19050" cap="flat" cmpd="sng" algn="ctr">
              <a:solidFill>
                <a:srgbClr val="FFC000"/>
              </a:solidFill>
              <a:prstDash val="lgDashDot"/>
              <a:headEnd type="arrow" w="med" len="med"/>
              <a:tailEnd type="arrow" w="med" len="med"/>
            </a:ln>
            <a:effectLst/>
          </p:spPr>
        </p:cxnSp>
        <p:sp>
          <p:nvSpPr>
            <p:cNvPr id="123" name="TextBox 122"/>
            <p:cNvSpPr txBox="1"/>
            <p:nvPr/>
          </p:nvSpPr>
          <p:spPr>
            <a:xfrm>
              <a:off x="5403823" y="5611420"/>
              <a:ext cx="2643978" cy="199192"/>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1" u="none" strike="noStrike" kern="0" cap="none" spc="0" normalizeH="0" baseline="0" noProof="0" dirty="0" smtClean="0">
                  <a:ln>
                    <a:noFill/>
                  </a:ln>
                  <a:solidFill>
                    <a:srgbClr val="000000"/>
                  </a:solidFill>
                  <a:effectLst/>
                  <a:uLnTx/>
                  <a:uFillTx/>
                </a:rPr>
                <a:t>Source: USDOT, July 2013</a:t>
              </a:r>
            </a:p>
          </p:txBody>
        </p:sp>
      </p:grpSp>
      <p:sp>
        <p:nvSpPr>
          <p:cNvPr id="49" name="Content Placeholder 2"/>
          <p:cNvSpPr txBox="1">
            <a:spLocks/>
          </p:cNvSpPr>
          <p:nvPr/>
        </p:nvSpPr>
        <p:spPr bwMode="auto">
          <a:xfrm>
            <a:off x="5412400" y="1097280"/>
            <a:ext cx="6474800" cy="1463040"/>
          </a:xfrm>
          <a:prstGeom prst="rect">
            <a:avLst/>
          </a:prstGeom>
          <a:solidFill>
            <a:srgbClr val="FFDC82"/>
          </a:solidFill>
          <a:ln w="25400" cap="flat" cmpd="sng" algn="ctr">
            <a:solidFill>
              <a:srgbClr val="FFC000"/>
            </a:solidFill>
            <a:prstDash val="solid"/>
            <a:miter lim="800000"/>
            <a:headEnd/>
            <a:tailEnd/>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wrap="square" lIns="182880" tIns="0" rIns="0" bIns="0" numCol="1" anchor="ctr" anchorCtr="0" compatLnSpc="1">
            <a:prstTxWarp prst="textNoShape">
              <a:avLst/>
            </a:prstTxWarp>
          </a:bodyPr>
          <a:lstStyle>
            <a:lvl1pPr marL="171450" indent="-171450" algn="l" rtl="0" eaLnBrk="1" fontAlgn="base" hangingPunct="1">
              <a:spcBef>
                <a:spcPts val="0"/>
              </a:spcBef>
              <a:spcAft>
                <a:spcPts val="1800"/>
              </a:spcAft>
              <a:buFont typeface="Wingdings" pitchFamily="84" charset="2"/>
              <a:buChar char="§"/>
              <a:defRPr sz="1800">
                <a:solidFill>
                  <a:schemeClr val="tx1"/>
                </a:solidFill>
                <a:latin typeface="+mn-lt"/>
                <a:ea typeface="+mn-ea"/>
                <a:cs typeface="+mn-cs"/>
              </a:defRPr>
            </a:lvl1pPr>
            <a:lvl2pPr marL="392113" indent="-209550" algn="l" rtl="0" eaLnBrk="1" fontAlgn="base" hangingPunct="1">
              <a:spcBef>
                <a:spcPts val="0"/>
              </a:spcBef>
              <a:spcAft>
                <a:spcPts val="1800"/>
              </a:spcAft>
              <a:buSzPct val="65000"/>
              <a:buFont typeface="Arial Unicode MS" pitchFamily="84" charset="0"/>
              <a:buChar char="□"/>
              <a:defRPr sz="1800">
                <a:solidFill>
                  <a:schemeClr val="tx1"/>
                </a:solidFill>
                <a:latin typeface="+mn-lt"/>
                <a:ea typeface="+mn-ea"/>
                <a:cs typeface="+mn-cs"/>
              </a:defRPr>
            </a:lvl2pPr>
            <a:lvl3pPr marL="620713" indent="-209550" algn="l" rtl="0" eaLnBrk="1" fontAlgn="base" hangingPunct="1">
              <a:spcBef>
                <a:spcPts val="0"/>
              </a:spcBef>
              <a:spcAft>
                <a:spcPts val="1800"/>
              </a:spcAft>
              <a:buFont typeface="Arial" pitchFamily="84" charset="0"/>
              <a:buChar char="▪"/>
              <a:defRPr sz="1800">
                <a:solidFill>
                  <a:schemeClr val="tx1"/>
                </a:solidFill>
                <a:latin typeface="+mn-lt"/>
                <a:ea typeface="+mn-ea"/>
                <a:cs typeface="+mn-cs"/>
              </a:defRPr>
            </a:lvl3pPr>
            <a:lvl4pPr marL="839788" indent="-209550" algn="l" rtl="0" eaLnBrk="1" fontAlgn="base" hangingPunct="1">
              <a:spcBef>
                <a:spcPts val="0"/>
              </a:spcBef>
              <a:spcAft>
                <a:spcPts val="1800"/>
              </a:spcAft>
              <a:buFont typeface="Arial" pitchFamily="84" charset="0"/>
              <a:buChar char="–"/>
              <a:defRPr sz="1800">
                <a:solidFill>
                  <a:schemeClr val="tx1"/>
                </a:solidFill>
                <a:latin typeface="+mn-lt"/>
                <a:ea typeface="+mn-ea"/>
                <a:cs typeface="+mn-cs"/>
              </a:defRPr>
            </a:lvl4pPr>
            <a:lvl5pPr marL="1041400" indent="-209550" algn="l" rtl="0" eaLnBrk="1" fontAlgn="base" hangingPunct="1">
              <a:spcBef>
                <a:spcPts val="0"/>
              </a:spcBef>
              <a:spcAft>
                <a:spcPts val="1800"/>
              </a:spcAft>
              <a:buChar char="•"/>
              <a:defRPr sz="1800">
                <a:solidFill>
                  <a:schemeClr val="tx1"/>
                </a:solidFill>
                <a:latin typeface="+mn-lt"/>
                <a:ea typeface="+mn-ea"/>
                <a:cs typeface="+mn-cs"/>
              </a:defRPr>
            </a:lvl5pPr>
            <a:lvl6pPr marL="2514600" indent="-228600" algn="l" rtl="0" eaLnBrk="1" fontAlgn="base" hangingPunct="1">
              <a:spcBef>
                <a:spcPct val="20000"/>
              </a:spcBef>
              <a:spcAft>
                <a:spcPct val="0"/>
              </a:spcAft>
              <a:buChar char="»"/>
              <a:defRPr sz="1800">
                <a:solidFill>
                  <a:schemeClr val="dk1"/>
                </a:solidFill>
                <a:latin typeface="+mn-lt"/>
                <a:ea typeface="+mn-ea"/>
                <a:cs typeface="+mn-cs"/>
              </a:defRPr>
            </a:lvl6pPr>
            <a:lvl7pPr marL="2971800" indent="-228600" algn="l" rtl="0" eaLnBrk="1" fontAlgn="base" hangingPunct="1">
              <a:spcBef>
                <a:spcPct val="20000"/>
              </a:spcBef>
              <a:spcAft>
                <a:spcPct val="0"/>
              </a:spcAft>
              <a:buChar char="»"/>
              <a:defRPr sz="1800">
                <a:solidFill>
                  <a:schemeClr val="dk1"/>
                </a:solidFill>
                <a:latin typeface="+mn-lt"/>
                <a:ea typeface="+mn-ea"/>
                <a:cs typeface="+mn-cs"/>
              </a:defRPr>
            </a:lvl7pPr>
            <a:lvl8pPr marL="3429000" indent="-228600" algn="l" rtl="0" eaLnBrk="1" fontAlgn="base" hangingPunct="1">
              <a:spcBef>
                <a:spcPct val="20000"/>
              </a:spcBef>
              <a:spcAft>
                <a:spcPct val="0"/>
              </a:spcAft>
              <a:buChar char="»"/>
              <a:defRPr sz="1800">
                <a:solidFill>
                  <a:schemeClr val="dk1"/>
                </a:solidFill>
                <a:latin typeface="+mn-lt"/>
                <a:ea typeface="+mn-ea"/>
                <a:cs typeface="+mn-cs"/>
              </a:defRPr>
            </a:lvl8pPr>
            <a:lvl9pPr marL="3886200" indent="-228600" algn="l" rtl="0" eaLnBrk="1" fontAlgn="base" hangingPunct="1">
              <a:spcBef>
                <a:spcPct val="20000"/>
              </a:spcBef>
              <a:spcAft>
                <a:spcPct val="0"/>
              </a:spcAft>
              <a:buChar char="»"/>
              <a:defRPr sz="1800">
                <a:solidFill>
                  <a:schemeClr val="dk1"/>
                </a:solidFill>
                <a:latin typeface="+mn-lt"/>
                <a:ea typeface="+mn-ea"/>
                <a:cs typeface="+mn-cs"/>
              </a:defRPr>
            </a:lvl9pPr>
          </a:lstStyle>
          <a:p>
            <a:pPr marL="0" indent="0">
              <a:buNone/>
            </a:pPr>
            <a:r>
              <a:rPr lang="en-US" dirty="0" smtClean="0">
                <a:solidFill>
                  <a:schemeClr val="bg1"/>
                </a:solidFill>
              </a:rPr>
              <a:t>Use </a:t>
            </a:r>
            <a:r>
              <a:rPr lang="en-US" dirty="0">
                <a:solidFill>
                  <a:schemeClr val="bg1"/>
                </a:solidFill>
              </a:rPr>
              <a:t>connected vehicle technologies </a:t>
            </a:r>
            <a:r>
              <a:rPr lang="en-US" dirty="0" smtClean="0">
                <a:solidFill>
                  <a:schemeClr val="bg1"/>
                </a:solidFill>
              </a:rPr>
              <a:t>to: </a:t>
            </a:r>
            <a:br>
              <a:rPr lang="en-US" dirty="0" smtClean="0">
                <a:solidFill>
                  <a:schemeClr val="bg1"/>
                </a:solidFill>
              </a:rPr>
            </a:br>
            <a:r>
              <a:rPr lang="en-US" dirty="0" smtClean="0">
                <a:solidFill>
                  <a:schemeClr val="bg1"/>
                </a:solidFill>
              </a:rPr>
              <a:t>reduce </a:t>
            </a:r>
            <a:r>
              <a:rPr lang="en-US" dirty="0">
                <a:solidFill>
                  <a:schemeClr val="bg1"/>
                </a:solidFill>
              </a:rPr>
              <a:t>idling,</a:t>
            </a:r>
            <a:r>
              <a:rPr lang="en-US" dirty="0" smtClean="0">
                <a:solidFill>
                  <a:schemeClr val="bg1"/>
                </a:solidFill>
              </a:rPr>
              <a:t> number </a:t>
            </a:r>
            <a:r>
              <a:rPr lang="en-US" dirty="0">
                <a:solidFill>
                  <a:schemeClr val="bg1"/>
                </a:solidFill>
              </a:rPr>
              <a:t>of stops,</a:t>
            </a:r>
            <a:r>
              <a:rPr lang="en-US" dirty="0" smtClean="0">
                <a:solidFill>
                  <a:schemeClr val="bg1"/>
                </a:solidFill>
              </a:rPr>
              <a:t> unnecessary </a:t>
            </a:r>
            <a:r>
              <a:rPr lang="en-US" dirty="0">
                <a:solidFill>
                  <a:schemeClr val="bg1"/>
                </a:solidFill>
              </a:rPr>
              <a:t>accelerations/decelerations, and </a:t>
            </a:r>
            <a:r>
              <a:rPr lang="en-US" dirty="0" smtClean="0">
                <a:solidFill>
                  <a:schemeClr val="bg1"/>
                </a:solidFill>
              </a:rPr>
              <a:t>improve </a:t>
            </a:r>
            <a:r>
              <a:rPr lang="en-US" dirty="0">
                <a:solidFill>
                  <a:schemeClr val="bg1"/>
                </a:solidFill>
              </a:rPr>
              <a:t>traffic flow</a:t>
            </a:r>
            <a:r>
              <a:rPr lang="en-US" dirty="0" smtClean="0">
                <a:solidFill>
                  <a:schemeClr val="bg1"/>
                </a:solidFill>
              </a:rPr>
              <a:t> to decrease fuel consumption and emissions. </a:t>
            </a:r>
            <a:endParaRPr lang="en-US" dirty="0">
              <a:solidFill>
                <a:schemeClr val="bg1"/>
              </a:solidFill>
            </a:endParaRPr>
          </a:p>
        </p:txBody>
      </p:sp>
      <p:sp>
        <p:nvSpPr>
          <p:cNvPr id="4" name="TextBox 3"/>
          <p:cNvSpPr txBox="1"/>
          <p:nvPr/>
        </p:nvSpPr>
        <p:spPr>
          <a:xfrm>
            <a:off x="395112" y="1399259"/>
            <a:ext cx="5588000" cy="646331"/>
          </a:xfrm>
          <a:prstGeom prst="rect">
            <a:avLst/>
          </a:prstGeom>
          <a:noFill/>
        </p:spPr>
        <p:txBody>
          <a:bodyPr wrap="square" rtlCol="0">
            <a:spAutoFit/>
          </a:bodyPr>
          <a:lstStyle/>
          <a:p>
            <a:pPr lvl="0"/>
            <a:r>
              <a:rPr lang="en-US" b="1" dirty="0" smtClean="0"/>
              <a:t>Combined Modeling of Applications: </a:t>
            </a:r>
          </a:p>
          <a:p>
            <a:pPr lvl="0"/>
            <a:r>
              <a:rPr lang="en-US" b="1" dirty="0" smtClean="0"/>
              <a:t>Resulted in a 9.6% reduction in fuel consumption</a:t>
            </a:r>
            <a:r>
              <a:rPr lang="en-US" sz="1600" b="1" dirty="0" smtClean="0"/>
              <a:t>.</a:t>
            </a:r>
            <a:endParaRPr lang="en-US" sz="1600" b="1" dirty="0" smtClean="0">
              <a:latin typeface="Calibri" pitchFamily="34"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7192797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Mobility and the Environment</a:t>
            </a:r>
            <a:endParaRPr lang="en-US" dirty="0"/>
          </a:p>
        </p:txBody>
      </p:sp>
      <p:sp>
        <p:nvSpPr>
          <p:cNvPr id="4" name="Date Placeholder 3"/>
          <p:cNvSpPr>
            <a:spLocks noGrp="1"/>
          </p:cNvSpPr>
          <p:nvPr>
            <p:ph type="dt" sz="half" idx="2"/>
          </p:nvPr>
        </p:nvSpPr>
        <p:spPr/>
        <p:txBody>
          <a:bodyPr/>
          <a:lstStyle/>
          <a:p>
            <a:r>
              <a:rPr lang="en-US" dirty="0" smtClean="0"/>
              <a:t>2/4/2017</a:t>
            </a:r>
            <a:endParaRPr lang="en-US" dirty="0"/>
          </a:p>
        </p:txBody>
      </p:sp>
      <p:sp>
        <p:nvSpPr>
          <p:cNvPr id="6" name="Footer Placeholder 4"/>
          <p:cNvSpPr>
            <a:spLocks noGrp="1"/>
          </p:cNvSpPr>
          <p:nvPr>
            <p:ph type="ftr" sz="quarter" idx="3"/>
          </p:nvPr>
        </p:nvSpPr>
        <p:spPr>
          <a:xfrm>
            <a:off x="3721608" y="6354637"/>
            <a:ext cx="4741818" cy="365125"/>
          </a:xfrm>
          <a:prstGeom prst="rect">
            <a:avLst/>
          </a:prstGeom>
        </p:spPr>
        <p:txBody>
          <a:bodyPr vert="horz" lIns="91440" tIns="45720" rIns="91440" bIns="45720" rtlCol="0" anchor="ctr"/>
          <a:lstStyle>
            <a:lvl1pPr algn="ctr">
              <a:defRPr sz="1200" b="1">
                <a:solidFill>
                  <a:schemeClr val="tx1"/>
                </a:solidFill>
              </a:defRPr>
            </a:lvl1pPr>
          </a:lstStyle>
          <a:p>
            <a:r>
              <a:rPr lang="en-US" dirty="0" smtClean="0"/>
              <a:t>Artificial Intelligence for Connected and Automated  Vehicles Workshop</a:t>
            </a:r>
            <a:endParaRPr lang="en-US" dirty="0"/>
          </a:p>
        </p:txBody>
      </p:sp>
      <p:pic>
        <p:nvPicPr>
          <p:cNvPr id="7" name="Picture 2" descr="Picture">
            <a:hlinkClick r:id="rId3"/>
          </p:cNvPr>
          <p:cNvPicPr>
            <a:picLocks noGrp="1" noChangeAspect="1" noChangeArrowheads="1"/>
          </p:cNvPicPr>
          <p:nvPr>
            <p:ph idx="1"/>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783994" y="2076995"/>
            <a:ext cx="1981200" cy="1399223"/>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8" name="Picture 4" descr="Picture">
            <a:hlinkClick r:id="rId5"/>
          </p:cNvPr>
          <p:cNvPicPr>
            <a:picLocks noChangeAspect="1" noChangeArrowheads="1"/>
          </p:cNvPicPr>
          <p:nvPr/>
        </p:nvPicPr>
        <p:blipFill>
          <a:blip r:embed="rId6"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247409" y="1496428"/>
            <a:ext cx="2156228" cy="1543051"/>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9" name="Picture 6" descr="Picture">
            <a:hlinkClick r:id="rId7"/>
          </p:cNvPr>
          <p:cNvPicPr>
            <a:picLocks noChangeAspect="1" noChangeArrowheads="1"/>
          </p:cNvPicPr>
          <p:nvPr/>
        </p:nvPicPr>
        <p:blipFill>
          <a:blip r:embed="rId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111980" y="3262091"/>
            <a:ext cx="4073974" cy="260989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0" name="Picture 2"/>
          <p:cNvPicPr>
            <a:picLocks noChangeAspect="1" noChangeArrowheads="1"/>
          </p:cNvPicPr>
          <p:nvPr/>
        </p:nvPicPr>
        <p:blipFill>
          <a:blip r:embed="rId9"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981120" y="2076995"/>
            <a:ext cx="5430232" cy="3339737"/>
          </a:xfrm>
          <a:prstGeom prst="rect">
            <a:avLst/>
          </a:prstGeom>
          <a:noFill/>
          <a:ln w="9525">
            <a:noFill/>
            <a:miter lim="800000"/>
            <a:headEnd/>
            <a:tailEn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11" name="TextBox 10"/>
          <p:cNvSpPr txBox="1">
            <a:spLocks noChangeArrowheads="1"/>
          </p:cNvSpPr>
          <p:nvPr/>
        </p:nvSpPr>
        <p:spPr bwMode="auto">
          <a:xfrm>
            <a:off x="1247409" y="5612756"/>
            <a:ext cx="2297314" cy="276999"/>
          </a:xfrm>
          <a:prstGeom prst="rect">
            <a:avLst/>
          </a:prstGeom>
          <a:noFill/>
          <a:ln w="9525">
            <a:noFill/>
            <a:miter lim="800000"/>
            <a:headEnd/>
            <a:tailEnd/>
          </a:ln>
        </p:spPr>
        <p:txBody>
          <a:bodyPr wrap="square">
            <a:spAutoFit/>
          </a:bodyPr>
          <a:lstStyle/>
          <a:p>
            <a:r>
              <a:rPr lang="en-US" sz="1200" dirty="0" smtClean="0">
                <a:solidFill>
                  <a:schemeClr val="bg1"/>
                </a:solidFill>
              </a:rPr>
              <a:t>Photo source: Thinkstock</a:t>
            </a:r>
            <a:endParaRPr lang="en-US" sz="1200" dirty="0">
              <a:solidFill>
                <a:schemeClr val="bg1"/>
              </a:solidFill>
            </a:endParaRPr>
          </a:p>
        </p:txBody>
      </p:sp>
      <p:sp>
        <p:nvSpPr>
          <p:cNvPr id="12" name="TextBox 11"/>
          <p:cNvSpPr txBox="1">
            <a:spLocks noChangeArrowheads="1"/>
          </p:cNvSpPr>
          <p:nvPr/>
        </p:nvSpPr>
        <p:spPr bwMode="auto">
          <a:xfrm>
            <a:off x="9658752" y="5063867"/>
            <a:ext cx="1752600" cy="276999"/>
          </a:xfrm>
          <a:prstGeom prst="rect">
            <a:avLst/>
          </a:prstGeom>
          <a:noFill/>
          <a:ln w="9525">
            <a:noFill/>
            <a:miter lim="800000"/>
            <a:headEnd/>
            <a:tailEnd/>
          </a:ln>
        </p:spPr>
        <p:txBody>
          <a:bodyPr wrap="square">
            <a:spAutoFit/>
          </a:bodyPr>
          <a:lstStyle/>
          <a:p>
            <a:r>
              <a:rPr lang="en-US" sz="1200" dirty="0" smtClean="0">
                <a:solidFill>
                  <a:schemeClr val="bg1"/>
                </a:solidFill>
              </a:rPr>
              <a:t>Photo source: Thinkstock</a:t>
            </a:r>
            <a:endParaRPr lang="en-US" sz="1200" dirty="0">
              <a:solidFill>
                <a:schemeClr val="bg1"/>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8545724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Vision for CAV</a:t>
            </a:r>
            <a:endParaRPr lang="en-US" dirty="0"/>
          </a:p>
        </p:txBody>
      </p:sp>
      <p:sp>
        <p:nvSpPr>
          <p:cNvPr id="4" name="Date Placeholder 3"/>
          <p:cNvSpPr>
            <a:spLocks noGrp="1"/>
          </p:cNvSpPr>
          <p:nvPr>
            <p:ph type="dt" sz="half" idx="2"/>
          </p:nvPr>
        </p:nvSpPr>
        <p:spPr/>
        <p:txBody>
          <a:bodyPr/>
          <a:lstStyle/>
          <a:p>
            <a:r>
              <a:rPr lang="en-US" dirty="0" smtClean="0"/>
              <a:t>2/4/2017</a:t>
            </a:r>
            <a:endParaRPr lang="en-US" dirty="0"/>
          </a:p>
        </p:txBody>
      </p:sp>
      <p:sp>
        <p:nvSpPr>
          <p:cNvPr id="6" name="Footer Placeholder 4"/>
          <p:cNvSpPr>
            <a:spLocks noGrp="1"/>
          </p:cNvSpPr>
          <p:nvPr>
            <p:ph type="ftr" sz="quarter" idx="3"/>
          </p:nvPr>
        </p:nvSpPr>
        <p:spPr>
          <a:xfrm>
            <a:off x="3721608" y="6354637"/>
            <a:ext cx="4741818" cy="365125"/>
          </a:xfrm>
          <a:prstGeom prst="rect">
            <a:avLst/>
          </a:prstGeom>
        </p:spPr>
        <p:txBody>
          <a:bodyPr vert="horz" lIns="91440" tIns="45720" rIns="91440" bIns="45720" rtlCol="0" anchor="ctr"/>
          <a:lstStyle>
            <a:lvl1pPr algn="ctr">
              <a:defRPr sz="1200" b="1">
                <a:solidFill>
                  <a:schemeClr val="tx1"/>
                </a:solidFill>
              </a:defRPr>
            </a:lvl1pPr>
          </a:lstStyle>
          <a:p>
            <a:r>
              <a:rPr lang="en-US" dirty="0" smtClean="0"/>
              <a:t>Artificial Intelligence for Connected and Automated  Vehicles Workshop</a:t>
            </a:r>
            <a:endParaRPr lang="en-US" dirty="0"/>
          </a:p>
        </p:txBody>
      </p:sp>
      <p:grpSp>
        <p:nvGrpSpPr>
          <p:cNvPr id="3" name="Group 7"/>
          <p:cNvGrpSpPr/>
          <p:nvPr/>
        </p:nvGrpSpPr>
        <p:grpSpPr>
          <a:xfrm>
            <a:off x="2122095" y="1629422"/>
            <a:ext cx="8575669" cy="3973099"/>
            <a:chOff x="622273" y="3025703"/>
            <a:chExt cx="8575669" cy="3672489"/>
          </a:xfrm>
        </p:grpSpPr>
        <p:sp>
          <p:nvSpPr>
            <p:cNvPr id="9" name="Right Arrow 8"/>
            <p:cNvSpPr/>
            <p:nvPr/>
          </p:nvSpPr>
          <p:spPr bwMode="auto">
            <a:xfrm>
              <a:off x="685801" y="5370690"/>
              <a:ext cx="2666999" cy="721425"/>
            </a:xfrm>
            <a:prstGeom prst="rightArrow">
              <a:avLst>
                <a:gd name="adj1" fmla="val 38311"/>
                <a:gd name="adj2" fmla="val 40260"/>
              </a:avLst>
            </a:prstGeom>
            <a:solidFill>
              <a:srgbClr val="00009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400" b="0" i="1" u="none" strike="noStrike" cap="none" normalizeH="0" baseline="0" dirty="0">
                <a:ln>
                  <a:noFill/>
                </a:ln>
                <a:solidFill>
                  <a:schemeClr val="bg1"/>
                </a:solidFill>
                <a:effectLst/>
                <a:latin typeface="Arial" charset="0"/>
              </a:endParaRPr>
            </a:p>
          </p:txBody>
        </p:sp>
        <p:sp>
          <p:nvSpPr>
            <p:cNvPr id="10" name="Right Arrow 9"/>
            <p:cNvSpPr/>
            <p:nvPr/>
          </p:nvSpPr>
          <p:spPr bwMode="auto">
            <a:xfrm>
              <a:off x="622273" y="3274591"/>
              <a:ext cx="2730527" cy="721425"/>
            </a:xfrm>
            <a:prstGeom prst="rightArrow">
              <a:avLst>
                <a:gd name="adj1" fmla="val 38311"/>
                <a:gd name="adj2" fmla="val 40260"/>
              </a:avLst>
            </a:prstGeom>
            <a:solidFill>
              <a:srgbClr val="00009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400" b="0" i="1" u="none" strike="noStrike" cap="none" normalizeH="0" baseline="0" dirty="0">
                <a:ln>
                  <a:noFill/>
                </a:ln>
                <a:solidFill>
                  <a:schemeClr val="bg1"/>
                </a:solidFill>
                <a:effectLst/>
                <a:latin typeface="Arial" charset="0"/>
              </a:endParaRPr>
            </a:p>
          </p:txBody>
        </p:sp>
        <p:sp>
          <p:nvSpPr>
            <p:cNvPr id="11" name="Bent Arrow 10"/>
            <p:cNvSpPr/>
            <p:nvPr/>
          </p:nvSpPr>
          <p:spPr bwMode="auto">
            <a:xfrm>
              <a:off x="4191000" y="4474021"/>
              <a:ext cx="1371602" cy="841715"/>
            </a:xfrm>
            <a:prstGeom prst="bentArrow">
              <a:avLst>
                <a:gd name="adj1" fmla="val 29233"/>
                <a:gd name="adj2" fmla="val 41225"/>
                <a:gd name="adj3" fmla="val 32054"/>
                <a:gd name="adj4" fmla="val 43750"/>
              </a:avLst>
            </a:prstGeom>
            <a:solidFill>
              <a:srgbClr val="00009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400" b="0" i="1" u="none" strike="noStrike" cap="none" normalizeH="0" baseline="0">
                <a:ln>
                  <a:noFill/>
                </a:ln>
                <a:solidFill>
                  <a:schemeClr val="bg1"/>
                </a:solidFill>
                <a:effectLst/>
                <a:latin typeface="Arial" charset="0"/>
              </a:endParaRPr>
            </a:p>
          </p:txBody>
        </p:sp>
        <p:pic>
          <p:nvPicPr>
            <p:cNvPr id="12" name="Picture 11" descr="car_sensors_blue_still.gif"/>
            <p:cNvPicPr>
              <a:picLocks noChangeAspect="1"/>
            </p:cNvPicPr>
            <p:nvPr/>
          </p:nvPicPr>
          <p:blipFill rotWithShape="1">
            <a:blip r:embed="rId3"/>
            <a:srcRect l="7260" t="10889" r="9139" b="6876"/>
            <a:stretch/>
          </p:blipFill>
          <p:spPr>
            <a:xfrm>
              <a:off x="3429000" y="3025703"/>
              <a:ext cx="1947746" cy="1219200"/>
            </a:xfrm>
            <a:prstGeom prst="rect">
              <a:avLst/>
            </a:prstGeom>
          </p:spPr>
        </p:pic>
        <p:sp>
          <p:nvSpPr>
            <p:cNvPr id="13" name="Bent Arrow 12"/>
            <p:cNvSpPr/>
            <p:nvPr/>
          </p:nvSpPr>
          <p:spPr bwMode="auto">
            <a:xfrm flipV="1">
              <a:off x="4191001" y="3891528"/>
              <a:ext cx="1371602" cy="841715"/>
            </a:xfrm>
            <a:prstGeom prst="bentArrow">
              <a:avLst>
                <a:gd name="adj1" fmla="val 29233"/>
                <a:gd name="adj2" fmla="val 41225"/>
                <a:gd name="adj3" fmla="val 32054"/>
                <a:gd name="adj4" fmla="val 43750"/>
              </a:avLst>
            </a:prstGeom>
            <a:solidFill>
              <a:srgbClr val="00009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400" b="0" i="1" u="none" strike="noStrike" cap="none" normalizeH="0" baseline="0">
                <a:ln>
                  <a:noFill/>
                </a:ln>
                <a:solidFill>
                  <a:schemeClr val="bg1"/>
                </a:solidFill>
                <a:effectLst/>
                <a:latin typeface="Arial" charset="0"/>
              </a:endParaRPr>
            </a:p>
          </p:txBody>
        </p:sp>
        <p:pic>
          <p:nvPicPr>
            <p:cNvPr id="14" name="Picture 13" descr="car_converged_frames_blue_still.gif"/>
            <p:cNvPicPr>
              <a:picLocks noChangeAspect="1"/>
            </p:cNvPicPr>
            <p:nvPr/>
          </p:nvPicPr>
          <p:blipFill>
            <a:blip r:embed="rId4"/>
            <a:stretch>
              <a:fillRect/>
            </a:stretch>
          </p:blipFill>
          <p:spPr>
            <a:xfrm>
              <a:off x="5568094" y="3886148"/>
              <a:ext cx="2133600" cy="1357745"/>
            </a:xfrm>
            <a:prstGeom prst="rect">
              <a:avLst/>
            </a:prstGeom>
          </p:spPr>
        </p:pic>
        <p:sp>
          <p:nvSpPr>
            <p:cNvPr id="15" name="TextBox 14"/>
            <p:cNvSpPr txBox="1"/>
            <p:nvPr/>
          </p:nvSpPr>
          <p:spPr>
            <a:xfrm>
              <a:off x="5777640" y="5171878"/>
              <a:ext cx="3276600" cy="803684"/>
            </a:xfrm>
            <a:prstGeom prst="rect">
              <a:avLst/>
            </a:prstGeom>
            <a:noFill/>
          </p:spPr>
          <p:txBody>
            <a:bodyPr wrap="square" rtlCol="0">
              <a:spAutoFit/>
            </a:bodyPr>
            <a:lstStyle/>
            <a:p>
              <a:pPr>
                <a:spcAft>
                  <a:spcPts val="300"/>
                </a:spcAft>
                <a:buNone/>
              </a:pPr>
              <a:r>
                <a:rPr lang="en-US" sz="1600" b="1" i="0" dirty="0">
                  <a:solidFill>
                    <a:schemeClr val="tx1"/>
                  </a:solidFill>
                  <a:latin typeface="Myriad Pro"/>
                </a:rPr>
                <a:t>Connected Automated Vehicle</a:t>
              </a:r>
            </a:p>
            <a:p>
              <a:r>
                <a:rPr lang="en-US" sz="1600" dirty="0" smtClean="0">
                  <a:latin typeface="Arial"/>
                </a:rPr>
                <a:t>Leverages </a:t>
              </a:r>
              <a:r>
                <a:rPr lang="en-US" sz="1600" dirty="0">
                  <a:latin typeface="Arial"/>
                </a:rPr>
                <a:t>automated and</a:t>
              </a:r>
            </a:p>
            <a:p>
              <a:r>
                <a:rPr lang="en-US" sz="1600" dirty="0">
                  <a:latin typeface="Arial"/>
                </a:rPr>
                <a:t>connected </a:t>
              </a:r>
              <a:r>
                <a:rPr lang="en-US" sz="1600" dirty="0" smtClean="0">
                  <a:latin typeface="Arial"/>
                </a:rPr>
                <a:t>vehicle technologies</a:t>
              </a:r>
              <a:r>
                <a:rPr lang="en-US" sz="1600" dirty="0">
                  <a:latin typeface="Arial"/>
                </a:rPr>
                <a:t>.</a:t>
              </a:r>
              <a:endParaRPr lang="en-US" sz="1600" i="0" dirty="0">
                <a:solidFill>
                  <a:schemeClr val="tx1"/>
                </a:solidFill>
                <a:latin typeface="Arial"/>
              </a:endParaRPr>
            </a:p>
          </p:txBody>
        </p:sp>
        <p:pic>
          <p:nvPicPr>
            <p:cNvPr id="16" name="Picture 15" descr="car_connected_frames_still.gif"/>
            <p:cNvPicPr>
              <a:picLocks noChangeAspect="1"/>
            </p:cNvPicPr>
            <p:nvPr/>
          </p:nvPicPr>
          <p:blipFill rotWithShape="1">
            <a:blip r:embed="rId5"/>
            <a:srcRect t="5557" b="7194"/>
            <a:stretch/>
          </p:blipFill>
          <p:spPr>
            <a:xfrm>
              <a:off x="3429000" y="5197921"/>
              <a:ext cx="2133600" cy="1184615"/>
            </a:xfrm>
            <a:prstGeom prst="rect">
              <a:avLst/>
            </a:prstGeom>
          </p:spPr>
        </p:pic>
        <p:sp>
          <p:nvSpPr>
            <p:cNvPr id="17" name="TextBox 16"/>
            <p:cNvSpPr txBox="1"/>
            <p:nvPr/>
          </p:nvSpPr>
          <p:spPr>
            <a:xfrm>
              <a:off x="650447" y="5588682"/>
              <a:ext cx="2737706" cy="1109510"/>
            </a:xfrm>
            <a:prstGeom prst="rect">
              <a:avLst/>
            </a:prstGeom>
            <a:noFill/>
          </p:spPr>
          <p:txBody>
            <a:bodyPr wrap="square" rtlCol="0">
              <a:spAutoFit/>
            </a:bodyPr>
            <a:lstStyle/>
            <a:p>
              <a:pPr>
                <a:buNone/>
              </a:pPr>
              <a:r>
                <a:rPr lang="en-US" sz="1600" b="1" i="0" dirty="0" smtClean="0">
                  <a:solidFill>
                    <a:schemeClr val="tx1"/>
                  </a:solidFill>
                  <a:latin typeface="Myriad Pro"/>
                </a:rPr>
                <a:t>      Connected </a:t>
              </a:r>
              <a:r>
                <a:rPr lang="en-US" sz="1600" b="1" i="0" dirty="0">
                  <a:solidFill>
                    <a:schemeClr val="tx1"/>
                  </a:solidFill>
                  <a:latin typeface="Myriad Pro"/>
                </a:rPr>
                <a:t>Vehicle</a:t>
              </a:r>
            </a:p>
            <a:p>
              <a:pPr>
                <a:buNone/>
              </a:pPr>
              <a:endParaRPr lang="en-US" sz="800" b="1" i="0" dirty="0">
                <a:solidFill>
                  <a:schemeClr val="tx1"/>
                </a:solidFill>
                <a:latin typeface="Myriad Pro"/>
              </a:endParaRPr>
            </a:p>
            <a:p>
              <a:pPr marL="285750" indent="-285750"/>
              <a:r>
                <a:rPr lang="en-US" sz="1600" dirty="0">
                  <a:latin typeface="Arial"/>
                </a:rPr>
                <a:t>Communicates with nearby</a:t>
              </a:r>
            </a:p>
            <a:p>
              <a:pPr marL="285750" indent="-285750"/>
              <a:r>
                <a:rPr lang="en-US" sz="1600" dirty="0">
                  <a:latin typeface="Arial"/>
                </a:rPr>
                <a:t>vehicles and infrastructure. </a:t>
              </a:r>
            </a:p>
            <a:p>
              <a:pPr marL="285750" indent="-285750"/>
              <a:r>
                <a:rPr lang="en-US" sz="1600" i="0" dirty="0">
                  <a:solidFill>
                    <a:schemeClr val="tx1"/>
                  </a:solidFill>
                  <a:latin typeface="Arial"/>
                </a:rPr>
                <a:t>Not</a:t>
              </a:r>
              <a:r>
                <a:rPr lang="en-US" sz="1600" dirty="0">
                  <a:latin typeface="Arial"/>
                </a:rPr>
                <a:t> a</a:t>
              </a:r>
              <a:r>
                <a:rPr lang="en-US" sz="1600" i="0" dirty="0">
                  <a:solidFill>
                    <a:schemeClr val="tx1"/>
                  </a:solidFill>
                  <a:latin typeface="Arial"/>
                </a:rPr>
                <a:t>utomated</a:t>
              </a:r>
              <a:r>
                <a:rPr lang="en-US" sz="1600" dirty="0">
                  <a:latin typeface="Arial"/>
                </a:rPr>
                <a:t> </a:t>
              </a:r>
              <a:r>
                <a:rPr lang="en-US" sz="1600" i="0" dirty="0">
                  <a:solidFill>
                    <a:schemeClr val="tx1"/>
                  </a:solidFill>
                  <a:latin typeface="Arial"/>
                </a:rPr>
                <a:t>(level 0)</a:t>
              </a:r>
            </a:p>
          </p:txBody>
        </p:sp>
        <p:sp>
          <p:nvSpPr>
            <p:cNvPr id="18" name="TextBox 17"/>
            <p:cNvSpPr txBox="1"/>
            <p:nvPr/>
          </p:nvSpPr>
          <p:spPr>
            <a:xfrm>
              <a:off x="625927" y="3473249"/>
              <a:ext cx="2726874" cy="1109510"/>
            </a:xfrm>
            <a:prstGeom prst="rect">
              <a:avLst/>
            </a:prstGeom>
            <a:noFill/>
          </p:spPr>
          <p:txBody>
            <a:bodyPr wrap="square" rtlCol="0">
              <a:spAutoFit/>
            </a:bodyPr>
            <a:lstStyle/>
            <a:p>
              <a:pPr>
                <a:buNone/>
              </a:pPr>
              <a:r>
                <a:rPr lang="en-US" sz="1600" b="1" i="0" dirty="0" smtClean="0">
                  <a:solidFill>
                    <a:schemeClr val="tx1"/>
                  </a:solidFill>
                  <a:latin typeface="Arial"/>
                </a:rPr>
                <a:t>   Autonomous  </a:t>
              </a:r>
              <a:r>
                <a:rPr lang="en-US" sz="1600" b="1" i="0" dirty="0">
                  <a:solidFill>
                    <a:schemeClr val="tx1"/>
                  </a:solidFill>
                  <a:latin typeface="Arial"/>
                </a:rPr>
                <a:t>Vehicle</a:t>
              </a:r>
            </a:p>
            <a:p>
              <a:pPr marL="285750" indent="-285750"/>
              <a:endParaRPr lang="en-US" sz="800" dirty="0">
                <a:latin typeface="Arial"/>
              </a:endParaRPr>
            </a:p>
            <a:p>
              <a:r>
                <a:rPr lang="en-US" sz="1600" dirty="0">
                  <a:latin typeface="Arial"/>
                </a:rPr>
                <a:t>Operates in isolation from</a:t>
              </a:r>
              <a:r>
                <a:rPr lang="en-US" sz="1600" dirty="0" smtClean="0">
                  <a:latin typeface="Arial"/>
                </a:rPr>
                <a:t> </a:t>
              </a:r>
              <a:br>
                <a:rPr lang="en-US" sz="1600" dirty="0" smtClean="0">
                  <a:latin typeface="Arial"/>
                </a:rPr>
              </a:br>
              <a:r>
                <a:rPr lang="en-US" sz="1600" dirty="0" smtClean="0">
                  <a:latin typeface="Arial"/>
                </a:rPr>
                <a:t>other vehicles </a:t>
              </a:r>
              <a:r>
                <a:rPr lang="en-US" sz="1600" dirty="0">
                  <a:latin typeface="Arial"/>
                </a:rPr>
                <a:t>using</a:t>
              </a:r>
              <a:r>
                <a:rPr lang="en-US" sz="1600" dirty="0" smtClean="0">
                  <a:latin typeface="Arial"/>
                </a:rPr>
                <a:t> </a:t>
              </a:r>
              <a:br>
                <a:rPr lang="en-US" sz="1600" dirty="0" smtClean="0">
                  <a:latin typeface="Arial"/>
                </a:rPr>
              </a:br>
              <a:r>
                <a:rPr lang="en-US" sz="1600" dirty="0" smtClean="0">
                  <a:latin typeface="Arial"/>
                </a:rPr>
                <a:t>internal sensors</a:t>
              </a:r>
              <a:r>
                <a:rPr lang="en-US" sz="1600" dirty="0">
                  <a:latin typeface="Arial"/>
                </a:rPr>
                <a:t>.</a:t>
              </a:r>
              <a:endParaRPr lang="en-US" sz="1600" i="0" dirty="0">
                <a:solidFill>
                  <a:schemeClr val="tx1"/>
                </a:solidFill>
                <a:latin typeface="Arial"/>
              </a:endParaRPr>
            </a:p>
          </p:txBody>
        </p:sp>
        <p:sp>
          <p:nvSpPr>
            <p:cNvPr id="19" name="Right Arrow 18"/>
            <p:cNvSpPr/>
            <p:nvPr/>
          </p:nvSpPr>
          <p:spPr bwMode="auto">
            <a:xfrm>
              <a:off x="7784516" y="4277339"/>
              <a:ext cx="1413426" cy="721425"/>
            </a:xfrm>
            <a:prstGeom prst="rightArrow">
              <a:avLst>
                <a:gd name="adj1" fmla="val 38311"/>
                <a:gd name="adj2" fmla="val 40260"/>
              </a:avLst>
            </a:prstGeom>
            <a:solidFill>
              <a:srgbClr val="00009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400" b="0" i="1" u="none" strike="noStrike" cap="none" normalizeH="0" baseline="0" dirty="0">
                <a:ln>
                  <a:noFill/>
                </a:ln>
                <a:solidFill>
                  <a:schemeClr val="bg1"/>
                </a:solidFill>
                <a:effectLst/>
                <a:latin typeface="Arial" charset="0"/>
              </a:endParaRPr>
            </a:p>
          </p:txBody>
        </p:sp>
      </p:gr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4195208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28600"/>
            <a:ext cx="10515600" cy="914400"/>
          </a:xfrm>
        </p:spPr>
        <p:txBody>
          <a:bodyPr/>
          <a:lstStyle/>
          <a:p>
            <a:r>
              <a:rPr lang="en-US" dirty="0" smtClean="0"/>
              <a:t>Resources</a:t>
            </a:r>
            <a:endParaRPr lang="en-US" dirty="0"/>
          </a:p>
        </p:txBody>
      </p:sp>
      <p:sp>
        <p:nvSpPr>
          <p:cNvPr id="3" name="Content Placeholder 2"/>
          <p:cNvSpPr>
            <a:spLocks noGrp="1"/>
          </p:cNvSpPr>
          <p:nvPr>
            <p:ph idx="1"/>
          </p:nvPr>
        </p:nvSpPr>
        <p:spPr>
          <a:xfrm>
            <a:off x="809978" y="1204736"/>
            <a:ext cx="11382022" cy="4834820"/>
          </a:xfrm>
        </p:spPr>
        <p:txBody>
          <a:bodyPr>
            <a:normAutofit fontScale="62500" lnSpcReduction="20000"/>
          </a:bodyPr>
          <a:lstStyle/>
          <a:p>
            <a:pPr marL="457200" indent="-457200">
              <a:lnSpc>
                <a:spcPct val="100000"/>
              </a:lnSpc>
              <a:buFont typeface="+mj-lt"/>
              <a:buAutoNum type="alphaUcPeriod"/>
              <a:tabLst>
                <a:tab pos="450850" algn="ctr"/>
              </a:tabLst>
            </a:pPr>
            <a:r>
              <a:rPr lang="en-US" sz="3840" dirty="0" smtClean="0"/>
              <a:t>Federal Automated </a:t>
            </a:r>
            <a:r>
              <a:rPr lang="en-US" sz="3840" dirty="0" smtClean="0"/>
              <a:t>Vehicles Policy</a:t>
            </a:r>
            <a:br>
              <a:rPr lang="en-US" sz="3840" dirty="0" smtClean="0"/>
            </a:br>
            <a:r>
              <a:rPr lang="en-US" sz="3840" dirty="0" smtClean="0">
                <a:hlinkClick r:id="rId3"/>
              </a:rPr>
              <a:t>https://www.transportation.gov/AV/federal-automated-vehicles-policy-september-2016</a:t>
            </a:r>
            <a:endParaRPr lang="en-US" sz="3840" dirty="0" smtClean="0"/>
          </a:p>
          <a:p>
            <a:pPr marL="457200" indent="-457200">
              <a:lnSpc>
                <a:spcPct val="100000"/>
              </a:lnSpc>
              <a:buFont typeface="+mj-lt"/>
              <a:buAutoNum type="alphaUcPeriod"/>
              <a:tabLst>
                <a:tab pos="450850" algn="ctr"/>
              </a:tabLst>
            </a:pPr>
            <a:r>
              <a:rPr lang="en-US" sz="3840" dirty="0" smtClean="0"/>
              <a:t>U.S. DOT Intelligent Transportation Systems Joint Program Office </a:t>
            </a:r>
            <a:br>
              <a:rPr lang="en-US" sz="3840" dirty="0" smtClean="0"/>
            </a:br>
            <a:r>
              <a:rPr lang="en-US" sz="3840" dirty="0" smtClean="0">
                <a:hlinkClick r:id="rId4"/>
              </a:rPr>
              <a:t>http://its.dot.gov</a:t>
            </a:r>
            <a:endParaRPr lang="en-US" sz="3840" dirty="0" smtClean="0"/>
          </a:p>
          <a:p>
            <a:pPr marL="457200" indent="-457200">
              <a:lnSpc>
                <a:spcPct val="100000"/>
              </a:lnSpc>
              <a:buFont typeface="+mj-lt"/>
              <a:buAutoNum type="alphaUcPeriod"/>
              <a:tabLst>
                <a:tab pos="450850" algn="ctr"/>
              </a:tabLst>
            </a:pPr>
            <a:r>
              <a:rPr lang="en-US" sz="3840" dirty="0" smtClean="0"/>
              <a:t>Governors </a:t>
            </a:r>
            <a:r>
              <a:rPr lang="en-US" sz="3840" dirty="0" smtClean="0"/>
              <a:t>Highway Safety Association (GHSA)</a:t>
            </a:r>
            <a:br>
              <a:rPr lang="en-US" sz="3840" dirty="0" smtClean="0"/>
            </a:br>
            <a:r>
              <a:rPr lang="en-US" sz="3840" dirty="0" smtClean="0"/>
              <a:t>GHSA Autonomous Vehicle Report</a:t>
            </a:r>
            <a:br>
              <a:rPr lang="en-US" sz="3840" dirty="0" smtClean="0"/>
            </a:br>
            <a:r>
              <a:rPr lang="en-US" sz="3840" dirty="0" smtClean="0">
                <a:hlinkClick r:id="rId5"/>
              </a:rPr>
              <a:t>http://www.ghsa.org/resources/spotlight-av17</a:t>
            </a:r>
            <a:endParaRPr lang="en-US" sz="3840" dirty="0" smtClean="0"/>
          </a:p>
          <a:p>
            <a:pPr marL="457200" indent="-457200">
              <a:lnSpc>
                <a:spcPct val="100000"/>
              </a:lnSpc>
              <a:buFont typeface="+mj-lt"/>
              <a:buAutoNum type="alphaUcPeriod"/>
              <a:tabLst>
                <a:tab pos="450850" algn="ctr"/>
              </a:tabLst>
            </a:pPr>
            <a:r>
              <a:rPr lang="en-US" sz="3840" dirty="0" smtClean="0"/>
              <a:t>American Association of Motor Vehicle Administrators (AAMVA)</a:t>
            </a:r>
            <a:br>
              <a:rPr lang="en-US" sz="3840" dirty="0" smtClean="0"/>
            </a:br>
            <a:r>
              <a:rPr lang="en-US" sz="3840" dirty="0" smtClean="0"/>
              <a:t>Autonomous Vehicle Information Library </a:t>
            </a:r>
            <a:r>
              <a:rPr lang="en-US" sz="3840" dirty="0" smtClean="0">
                <a:hlinkClick r:id="rId6"/>
              </a:rPr>
              <a:t>http://www.aamva.org/autonomous-vehicle-information-library/</a:t>
            </a:r>
            <a:endParaRPr lang="en-US" sz="3840" dirty="0" smtClean="0"/>
          </a:p>
          <a:p>
            <a:pPr marL="457200" indent="-457200">
              <a:lnSpc>
                <a:spcPct val="100000"/>
              </a:lnSpc>
              <a:buFont typeface="+mj-lt"/>
              <a:buAutoNum type="alphaUcPeriod"/>
              <a:tabLst>
                <a:tab pos="450850" algn="ctr"/>
              </a:tabLst>
            </a:pPr>
            <a:r>
              <a:rPr lang="en-US" sz="3840" dirty="0" smtClean="0"/>
              <a:t>Automated </a:t>
            </a:r>
            <a:r>
              <a:rPr lang="en-US" sz="3840" dirty="0" smtClean="0"/>
              <a:t>Vehicle Symposium 2017</a:t>
            </a:r>
            <a:br>
              <a:rPr lang="en-US" sz="3840" dirty="0" smtClean="0"/>
            </a:br>
            <a:r>
              <a:rPr lang="en-US" sz="3840" dirty="0" smtClean="0"/>
              <a:t>Hilton San Francisco Union Square, July 11-13, 2017    </a:t>
            </a:r>
            <a:r>
              <a:rPr lang="en-US" sz="3840" dirty="0" smtClean="0">
                <a:hlinkClick r:id="rId7"/>
              </a:rPr>
              <a:t>http://www.automatedvehiclessymposium.org/home</a:t>
            </a:r>
            <a:endParaRPr lang="en-US" sz="3840" dirty="0" smtClean="0"/>
          </a:p>
          <a:p>
            <a:pPr marL="457200" indent="-457200">
              <a:lnSpc>
                <a:spcPct val="100000"/>
              </a:lnSpc>
              <a:buFont typeface="+mj-lt"/>
              <a:buAutoNum type="alphaUcPeriod"/>
              <a:tabLst>
                <a:tab pos="450850" algn="ctr"/>
              </a:tabLst>
            </a:pPr>
            <a:endParaRPr lang="en-US" sz="3840" dirty="0" smtClean="0"/>
          </a:p>
          <a:p>
            <a:pPr marL="514350" indent="-514350">
              <a:buFont typeface="+mj-lt"/>
              <a:buAutoNum type="alphaUcPeriod"/>
            </a:pPr>
            <a:endParaRPr lang="en-US" b="1" dirty="0" smtClean="0"/>
          </a:p>
          <a:p>
            <a:pPr marL="514350" indent="-514350">
              <a:buFont typeface="+mj-lt"/>
              <a:buAutoNum type="alphaUcPeriod"/>
            </a:pPr>
            <a:endParaRPr lang="en-US" b="1" dirty="0"/>
          </a:p>
        </p:txBody>
      </p:sp>
      <p:sp>
        <p:nvSpPr>
          <p:cNvPr id="6" name="Date Placeholder 5"/>
          <p:cNvSpPr>
            <a:spLocks noGrp="1"/>
          </p:cNvSpPr>
          <p:nvPr>
            <p:ph type="dt" sz="half" idx="2"/>
          </p:nvPr>
        </p:nvSpPr>
        <p:spPr/>
        <p:txBody>
          <a:bodyPr/>
          <a:lstStyle/>
          <a:p>
            <a:r>
              <a:rPr lang="en-US" dirty="0" smtClean="0"/>
              <a:t>2/4/2017</a:t>
            </a:r>
            <a:endParaRPr lang="en-US" dirty="0"/>
          </a:p>
        </p:txBody>
      </p:sp>
      <p:sp>
        <p:nvSpPr>
          <p:cNvPr id="8" name="Footer Placeholder 4"/>
          <p:cNvSpPr>
            <a:spLocks noGrp="1"/>
          </p:cNvSpPr>
          <p:nvPr>
            <p:ph type="ftr" sz="quarter" idx="3"/>
          </p:nvPr>
        </p:nvSpPr>
        <p:spPr>
          <a:xfrm>
            <a:off x="3721608" y="6354637"/>
            <a:ext cx="4741818" cy="365125"/>
          </a:xfrm>
          <a:prstGeom prst="rect">
            <a:avLst/>
          </a:prstGeom>
        </p:spPr>
        <p:txBody>
          <a:bodyPr vert="horz" lIns="91440" tIns="45720" rIns="91440" bIns="45720" rtlCol="0" anchor="ctr"/>
          <a:lstStyle>
            <a:lvl1pPr algn="ctr">
              <a:defRPr sz="1200" b="1">
                <a:solidFill>
                  <a:schemeClr val="tx1"/>
                </a:solidFill>
              </a:defRPr>
            </a:lvl1pPr>
          </a:lstStyle>
          <a:p>
            <a:r>
              <a:rPr lang="en-US" dirty="0" smtClean="0"/>
              <a:t>Artificial Intelligence for Connected and Automated  Vehicles Workshop</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0151496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845961" y="1582738"/>
            <a:ext cx="10515600" cy="2852737"/>
          </a:xfrm>
        </p:spPr>
        <p:txBody>
          <a:bodyPr>
            <a:normAutofit fontScale="90000"/>
          </a:bodyPr>
          <a:lstStyle/>
          <a:p>
            <a:r>
              <a:rPr lang="en-US" dirty="0" smtClean="0"/>
              <a:t>Questions?</a:t>
            </a:r>
            <a:br>
              <a:rPr lang="en-US" dirty="0" smtClean="0"/>
            </a:br>
            <a:r>
              <a:rPr lang="en-US" dirty="0" smtClean="0"/>
              <a:t/>
            </a:r>
            <a:br>
              <a:rPr lang="en-US" dirty="0" smtClean="0"/>
            </a:br>
            <a:r>
              <a:rPr lang="en-US" sz="3556" dirty="0" smtClean="0"/>
              <a:t>Carl K. Andersen</a:t>
            </a:r>
            <a:br>
              <a:rPr lang="en-US" sz="3556" dirty="0" smtClean="0"/>
            </a:br>
            <a:r>
              <a:rPr lang="en-US" sz="3556" dirty="0" err="1" smtClean="0"/>
              <a:t>carl.andersen@dot.gov</a:t>
            </a:r>
            <a:r>
              <a:rPr lang="en-US" sz="3556" dirty="0" smtClean="0"/>
              <a:t/>
            </a:r>
            <a:br>
              <a:rPr lang="en-US" sz="3556" dirty="0" smtClean="0"/>
            </a:br>
            <a:r>
              <a:rPr lang="en-US" sz="3556" dirty="0" smtClean="0"/>
              <a:t>+1 (202) 493-3045</a:t>
            </a:r>
            <a:endParaRPr lang="en-US" sz="3556" dirty="0"/>
          </a:p>
        </p:txBody>
      </p:sp>
      <p:sp>
        <p:nvSpPr>
          <p:cNvPr id="4" name="Date Placeholder 3"/>
          <p:cNvSpPr>
            <a:spLocks noGrp="1"/>
          </p:cNvSpPr>
          <p:nvPr>
            <p:ph type="dt" sz="half" idx="2"/>
          </p:nvPr>
        </p:nvSpPr>
        <p:spPr/>
        <p:txBody>
          <a:bodyPr/>
          <a:lstStyle/>
          <a:p>
            <a:r>
              <a:rPr lang="en-US" dirty="0" smtClean="0"/>
              <a:t>2/4/2017</a:t>
            </a:r>
            <a:endParaRPr lang="en-US" dirty="0"/>
          </a:p>
        </p:txBody>
      </p:sp>
      <p:sp>
        <p:nvSpPr>
          <p:cNvPr id="6" name="Footer Placeholder 4"/>
          <p:cNvSpPr>
            <a:spLocks noGrp="1"/>
          </p:cNvSpPr>
          <p:nvPr>
            <p:ph type="ftr" sz="quarter" idx="3"/>
          </p:nvPr>
        </p:nvSpPr>
        <p:spPr>
          <a:xfrm>
            <a:off x="3721608" y="6354637"/>
            <a:ext cx="4741818" cy="365125"/>
          </a:xfrm>
          <a:prstGeom prst="rect">
            <a:avLst/>
          </a:prstGeom>
        </p:spPr>
        <p:txBody>
          <a:bodyPr vert="horz" lIns="91440" tIns="45720" rIns="91440" bIns="45720" rtlCol="0" anchor="ctr"/>
          <a:lstStyle>
            <a:lvl1pPr algn="ctr">
              <a:defRPr sz="1200" b="1">
                <a:solidFill>
                  <a:schemeClr val="tx1"/>
                </a:solidFill>
              </a:defRPr>
            </a:lvl1pPr>
          </a:lstStyle>
          <a:p>
            <a:r>
              <a:rPr lang="en-US" dirty="0" smtClean="0"/>
              <a:t>Artificial Intelligence for Connected and Automated  Vehicles Workshop</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087317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Opportunity</a:t>
            </a:r>
            <a:endParaRPr lang="en-US" dirty="0"/>
          </a:p>
        </p:txBody>
      </p:sp>
      <p:sp>
        <p:nvSpPr>
          <p:cNvPr id="4" name="Date Placeholder 3"/>
          <p:cNvSpPr>
            <a:spLocks noGrp="1"/>
          </p:cNvSpPr>
          <p:nvPr>
            <p:ph type="dt" sz="half" idx="2"/>
          </p:nvPr>
        </p:nvSpPr>
        <p:spPr/>
        <p:txBody>
          <a:bodyPr/>
          <a:lstStyle/>
          <a:p>
            <a:r>
              <a:rPr lang="en-US" dirty="0" smtClean="0"/>
              <a:t>2/4/2017</a:t>
            </a:r>
            <a:endParaRPr lang="en-US" dirty="0"/>
          </a:p>
        </p:txBody>
      </p:sp>
      <p:sp>
        <p:nvSpPr>
          <p:cNvPr id="6" name="Footer Placeholder 4"/>
          <p:cNvSpPr>
            <a:spLocks noGrp="1"/>
          </p:cNvSpPr>
          <p:nvPr>
            <p:ph type="ftr" sz="quarter" idx="3"/>
          </p:nvPr>
        </p:nvSpPr>
        <p:spPr>
          <a:xfrm>
            <a:off x="3721608" y="6354637"/>
            <a:ext cx="4741818" cy="365125"/>
          </a:xfrm>
          <a:prstGeom prst="rect">
            <a:avLst/>
          </a:prstGeom>
        </p:spPr>
        <p:txBody>
          <a:bodyPr vert="horz" lIns="91440" tIns="45720" rIns="91440" bIns="45720" rtlCol="0" anchor="ctr"/>
          <a:lstStyle>
            <a:lvl1pPr algn="ctr">
              <a:defRPr sz="1200" b="1">
                <a:solidFill>
                  <a:schemeClr val="tx1"/>
                </a:solidFill>
              </a:defRPr>
            </a:lvl1pPr>
          </a:lstStyle>
          <a:p>
            <a:r>
              <a:rPr lang="en-US" dirty="0" smtClean="0"/>
              <a:t>Artificial Intelligence for Connected and Automated  Vehicles Workshop</a:t>
            </a:r>
            <a:endParaRPr lang="en-US" dirty="0"/>
          </a:p>
        </p:txBody>
      </p:sp>
      <p:pic>
        <p:nvPicPr>
          <p:cNvPr id="7" name="Picture 2"/>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384664" y="1347832"/>
            <a:ext cx="9065622" cy="4554562"/>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48368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Now?</a:t>
            </a:r>
            <a:endParaRPr lang="en-US" dirty="0"/>
          </a:p>
        </p:txBody>
      </p:sp>
      <p:sp>
        <p:nvSpPr>
          <p:cNvPr id="4" name="Date Placeholder 3"/>
          <p:cNvSpPr>
            <a:spLocks noGrp="1"/>
          </p:cNvSpPr>
          <p:nvPr>
            <p:ph type="dt" sz="half" idx="2"/>
          </p:nvPr>
        </p:nvSpPr>
        <p:spPr/>
        <p:txBody>
          <a:bodyPr/>
          <a:lstStyle/>
          <a:p>
            <a:r>
              <a:rPr lang="en-US" dirty="0" smtClean="0"/>
              <a:t>2/4/2017</a:t>
            </a:r>
            <a:endParaRPr lang="en-US" dirty="0"/>
          </a:p>
        </p:txBody>
      </p:sp>
      <p:sp>
        <p:nvSpPr>
          <p:cNvPr id="6" name="Footer Placeholder 4"/>
          <p:cNvSpPr>
            <a:spLocks noGrp="1"/>
          </p:cNvSpPr>
          <p:nvPr>
            <p:ph type="ftr" sz="quarter" idx="3"/>
          </p:nvPr>
        </p:nvSpPr>
        <p:spPr>
          <a:xfrm>
            <a:off x="3721608" y="6354637"/>
            <a:ext cx="4741818" cy="365125"/>
          </a:xfrm>
          <a:prstGeom prst="rect">
            <a:avLst/>
          </a:prstGeom>
        </p:spPr>
        <p:txBody>
          <a:bodyPr vert="horz" lIns="91440" tIns="45720" rIns="91440" bIns="45720" rtlCol="0" anchor="ctr"/>
          <a:lstStyle>
            <a:lvl1pPr algn="ctr">
              <a:defRPr sz="1200" b="1">
                <a:solidFill>
                  <a:schemeClr val="tx1"/>
                </a:solidFill>
              </a:defRPr>
            </a:lvl1pPr>
          </a:lstStyle>
          <a:p>
            <a:r>
              <a:rPr lang="en-US" dirty="0" smtClean="0"/>
              <a:t>Artificial Intelligence for Connected and Automated  Vehicles Workshop</a:t>
            </a:r>
            <a:endParaRPr lang="en-US" dirty="0"/>
          </a:p>
        </p:txBody>
      </p:sp>
      <p:pic>
        <p:nvPicPr>
          <p:cNvPr id="8" name="Picture 7" descr="Driverless_Car_of_the_Future.jpg"/>
          <p:cNvPicPr>
            <a:picLocks noChangeAspect="1"/>
          </p:cNvPicPr>
          <p:nvPr/>
        </p:nvPicPr>
        <p:blipFill>
          <a:blip r:embed="rId3"/>
          <a:stretch>
            <a:fillRect/>
          </a:stretch>
        </p:blipFill>
        <p:spPr>
          <a:xfrm>
            <a:off x="638653" y="1114778"/>
            <a:ext cx="4604761" cy="4572000"/>
          </a:xfrm>
          <a:prstGeom prst="rect">
            <a:avLst/>
          </a:prstGeom>
        </p:spPr>
      </p:pic>
      <p:pic>
        <p:nvPicPr>
          <p:cNvPr id="10" name="Picture 9" descr="Self-driving-autonomous-cars-2_3.jpg"/>
          <p:cNvPicPr>
            <a:picLocks noChangeAspect="1"/>
          </p:cNvPicPr>
          <p:nvPr/>
        </p:nvPicPr>
        <p:blipFill>
          <a:blip r:embed="rId4"/>
          <a:srcRect l="8842" r="2526"/>
          <a:stretch>
            <a:fillRect/>
          </a:stretch>
        </p:blipFill>
        <p:spPr>
          <a:xfrm>
            <a:off x="5424952" y="1127301"/>
            <a:ext cx="6074334" cy="457200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48368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Challenge</a:t>
            </a:r>
            <a:endParaRPr lang="en-US" dirty="0"/>
          </a:p>
        </p:txBody>
      </p:sp>
      <p:sp>
        <p:nvSpPr>
          <p:cNvPr id="4" name="Date Placeholder 3"/>
          <p:cNvSpPr>
            <a:spLocks noGrp="1"/>
          </p:cNvSpPr>
          <p:nvPr>
            <p:ph type="dt" sz="half" idx="2"/>
          </p:nvPr>
        </p:nvSpPr>
        <p:spPr/>
        <p:txBody>
          <a:bodyPr/>
          <a:lstStyle/>
          <a:p>
            <a:r>
              <a:rPr lang="en-US" dirty="0" smtClean="0"/>
              <a:t>2/4/2017</a:t>
            </a:r>
            <a:endParaRPr lang="en-US" dirty="0"/>
          </a:p>
        </p:txBody>
      </p:sp>
      <p:sp>
        <p:nvSpPr>
          <p:cNvPr id="6" name="Footer Placeholder 4"/>
          <p:cNvSpPr>
            <a:spLocks noGrp="1"/>
          </p:cNvSpPr>
          <p:nvPr>
            <p:ph type="ftr" sz="quarter" idx="3"/>
          </p:nvPr>
        </p:nvSpPr>
        <p:spPr>
          <a:xfrm>
            <a:off x="3721608" y="6354637"/>
            <a:ext cx="4741818" cy="365125"/>
          </a:xfrm>
          <a:prstGeom prst="rect">
            <a:avLst/>
          </a:prstGeom>
        </p:spPr>
        <p:txBody>
          <a:bodyPr vert="horz" lIns="91440" tIns="45720" rIns="91440" bIns="45720" rtlCol="0" anchor="ctr"/>
          <a:lstStyle>
            <a:lvl1pPr algn="ctr">
              <a:defRPr sz="1200" b="1">
                <a:solidFill>
                  <a:schemeClr val="tx1"/>
                </a:solidFill>
              </a:defRPr>
            </a:lvl1pPr>
          </a:lstStyle>
          <a:p>
            <a:r>
              <a:rPr lang="en-US" dirty="0" smtClean="0"/>
              <a:t>Artificial Intelligence for Connected and Automated  Vehicles Workshop</a:t>
            </a:r>
            <a:endParaRPr lang="en-US" dirty="0"/>
          </a:p>
        </p:txBody>
      </p:sp>
      <p:sp>
        <p:nvSpPr>
          <p:cNvPr id="8" name="Content Placeholder 2"/>
          <p:cNvSpPr>
            <a:spLocks noGrp="1"/>
          </p:cNvSpPr>
          <p:nvPr>
            <p:ph idx="1"/>
          </p:nvPr>
        </p:nvSpPr>
        <p:spPr>
          <a:xfrm>
            <a:off x="838200" y="1825625"/>
            <a:ext cx="10515600" cy="4351338"/>
          </a:xfrm>
        </p:spPr>
        <p:txBody>
          <a:bodyPr/>
          <a:lstStyle/>
          <a:p>
            <a:r>
              <a:rPr lang="en-US" dirty="0" smtClean="0"/>
              <a:t>Intelligent vehicles cannot achieve human levels of performance until</a:t>
            </a:r>
            <a:br>
              <a:rPr lang="en-US" dirty="0" smtClean="0"/>
            </a:br>
            <a:r>
              <a:rPr lang="en-US" dirty="0" smtClean="0"/>
              <a:t>machine vision systems achieve human levels of performance</a:t>
            </a:r>
            <a:br>
              <a:rPr lang="en-US" dirty="0" smtClean="0"/>
            </a:br>
            <a:r>
              <a:rPr lang="en-US" dirty="0" smtClean="0"/>
              <a:t>(James </a:t>
            </a:r>
            <a:r>
              <a:rPr lang="en-US" dirty="0" err="1" smtClean="0"/>
              <a:t>Albus</a:t>
            </a:r>
            <a:r>
              <a:rPr lang="en-US" dirty="0" smtClean="0"/>
              <a:t>, 2009) </a:t>
            </a:r>
          </a:p>
          <a:p>
            <a:r>
              <a:rPr lang="en-US" dirty="0" smtClean="0"/>
              <a:t>Measure of human performance in 2015, in the U.S.:</a:t>
            </a:r>
          </a:p>
          <a:p>
            <a:pPr lvl="1"/>
            <a:r>
              <a:rPr lang="en-US" sz="2800" dirty="0" smtClean="0"/>
              <a:t>500,000 miles driven between crashes (approximately 1.9 years)</a:t>
            </a:r>
          </a:p>
          <a:p>
            <a:pPr lvl="1"/>
            <a:r>
              <a:rPr lang="en-US" sz="2800" dirty="0" smtClean="0"/>
              <a:t>1.8 million miles driven between injury crashes</a:t>
            </a:r>
          </a:p>
          <a:p>
            <a:pPr lvl="1"/>
            <a:r>
              <a:rPr lang="en-US" sz="2800" dirty="0" smtClean="0"/>
              <a:t>98 million miles driven between fatal crashes</a:t>
            </a:r>
            <a:br>
              <a:rPr lang="en-US" sz="2800" dirty="0" smtClean="0"/>
            </a:br>
            <a:r>
              <a:rPr lang="en-US" sz="2800" dirty="0" smtClean="0"/>
              <a:t>(approximately 370 years of operation between extreme failures)</a:t>
            </a:r>
          </a:p>
          <a:p>
            <a:pPr marL="1828800" lvl="4" indent="0">
              <a:buNone/>
            </a:pP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48368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Automated Vehicles: An</a:t>
            </a:r>
            <a:br>
              <a:rPr lang="en-US" dirty="0" smtClean="0"/>
            </a:br>
            <a:r>
              <a:rPr lang="en-US" dirty="0" smtClean="0"/>
              <a:t>Introduction</a:t>
            </a:r>
            <a:endParaRPr lang="en-US" dirty="0"/>
          </a:p>
        </p:txBody>
      </p:sp>
      <p:sp>
        <p:nvSpPr>
          <p:cNvPr id="3" name="Text Placeholder 2"/>
          <p:cNvSpPr>
            <a:spLocks noGrp="1"/>
          </p:cNvSpPr>
          <p:nvPr>
            <p:ph type="body" idx="1"/>
          </p:nvPr>
        </p:nvSpPr>
        <p:spPr/>
        <p:txBody>
          <a:bodyPr/>
          <a:lstStyle/>
          <a:p>
            <a:r>
              <a:rPr lang="en-US" smtClean="0"/>
              <a:t>Overview</a:t>
            </a:r>
            <a:endParaRPr lang="en-US" dirty="0"/>
          </a:p>
        </p:txBody>
      </p:sp>
      <p:sp>
        <p:nvSpPr>
          <p:cNvPr id="4" name="Date Placeholder 3"/>
          <p:cNvSpPr>
            <a:spLocks noGrp="1"/>
          </p:cNvSpPr>
          <p:nvPr>
            <p:ph type="dt" sz="half" idx="2"/>
          </p:nvPr>
        </p:nvSpPr>
        <p:spPr/>
        <p:txBody>
          <a:bodyPr/>
          <a:lstStyle/>
          <a:p>
            <a:r>
              <a:rPr lang="en-US" dirty="0" smtClean="0"/>
              <a:t>2/4/2017</a:t>
            </a:r>
            <a:endParaRPr lang="en-US" dirty="0"/>
          </a:p>
        </p:txBody>
      </p:sp>
      <p:sp>
        <p:nvSpPr>
          <p:cNvPr id="14" name="Footer Placeholder 4"/>
          <p:cNvSpPr>
            <a:spLocks noGrp="1"/>
          </p:cNvSpPr>
          <p:nvPr>
            <p:ph type="ftr" sz="quarter" idx="3"/>
          </p:nvPr>
        </p:nvSpPr>
        <p:spPr>
          <a:xfrm>
            <a:off x="3721608" y="6354637"/>
            <a:ext cx="4741818" cy="365125"/>
          </a:xfrm>
          <a:prstGeom prst="rect">
            <a:avLst/>
          </a:prstGeom>
        </p:spPr>
        <p:txBody>
          <a:bodyPr vert="horz" lIns="91440" tIns="45720" rIns="91440" bIns="45720" rtlCol="0" anchor="ctr"/>
          <a:lstStyle>
            <a:lvl1pPr algn="ctr">
              <a:defRPr sz="1200" b="1">
                <a:solidFill>
                  <a:schemeClr val="tx1"/>
                </a:solidFill>
              </a:defRPr>
            </a:lvl1pPr>
          </a:lstStyle>
          <a:p>
            <a:r>
              <a:rPr lang="en-US" dirty="0" smtClean="0"/>
              <a:t>Artificial Intelligence for Connected and Automated  Vehicles Workshop</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9634845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28600"/>
            <a:ext cx="10515600" cy="914400"/>
          </a:xfrm>
        </p:spPr>
        <p:txBody>
          <a:bodyPr/>
          <a:lstStyle/>
          <a:p>
            <a:r>
              <a:rPr lang="en-US" dirty="0" smtClean="0"/>
              <a:t>Automated vehicles are…</a:t>
            </a:r>
            <a:endParaRPr lang="en-US" dirty="0"/>
          </a:p>
        </p:txBody>
      </p:sp>
      <p:sp>
        <p:nvSpPr>
          <p:cNvPr id="3" name="Content Placeholder 2"/>
          <p:cNvSpPr>
            <a:spLocks noGrp="1"/>
          </p:cNvSpPr>
          <p:nvPr>
            <p:ph idx="1"/>
          </p:nvPr>
        </p:nvSpPr>
        <p:spPr/>
        <p:txBody>
          <a:bodyPr/>
          <a:lstStyle/>
          <a:p>
            <a:pPr marL="514350" indent="-514350">
              <a:buFont typeface="+mj-lt"/>
              <a:buAutoNum type="alphaUcPeriod"/>
            </a:pPr>
            <a:r>
              <a:rPr lang="en-US" b="1" dirty="0" smtClean="0"/>
              <a:t>Here Today</a:t>
            </a:r>
          </a:p>
          <a:p>
            <a:pPr marL="514350" indent="-514350">
              <a:buFont typeface="+mj-lt"/>
              <a:buAutoNum type="alphaUcPeriod"/>
            </a:pPr>
            <a:r>
              <a:rPr lang="en-US" b="1" dirty="0" smtClean="0"/>
              <a:t>Coming Soon</a:t>
            </a:r>
          </a:p>
          <a:p>
            <a:pPr marL="514350" indent="-514350">
              <a:buFont typeface="+mj-lt"/>
              <a:buAutoNum type="alphaUcPeriod"/>
            </a:pPr>
            <a:r>
              <a:rPr lang="en-US" b="1" dirty="0" smtClean="0"/>
              <a:t>Just Hype</a:t>
            </a:r>
          </a:p>
          <a:p>
            <a:pPr marL="0" indent="0">
              <a:buNone/>
            </a:pPr>
            <a:endParaRPr lang="en-US" b="1" dirty="0" smtClean="0"/>
          </a:p>
          <a:p>
            <a:pPr marL="514350" indent="-514350">
              <a:buFont typeface="+mj-lt"/>
              <a:buAutoNum type="alphaUcPeriod"/>
            </a:pPr>
            <a:endParaRPr lang="en-US" b="1" dirty="0"/>
          </a:p>
        </p:txBody>
      </p:sp>
      <p:sp>
        <p:nvSpPr>
          <p:cNvPr id="6" name="Date Placeholder 5"/>
          <p:cNvSpPr>
            <a:spLocks noGrp="1"/>
          </p:cNvSpPr>
          <p:nvPr>
            <p:ph type="dt" sz="half" idx="2"/>
          </p:nvPr>
        </p:nvSpPr>
        <p:spPr/>
        <p:txBody>
          <a:bodyPr/>
          <a:lstStyle/>
          <a:p>
            <a:r>
              <a:rPr lang="en-US" dirty="0" smtClean="0"/>
              <a:t>2/4/2017</a:t>
            </a:r>
            <a:endParaRPr lang="en-US" dirty="0"/>
          </a:p>
        </p:txBody>
      </p:sp>
      <p:sp>
        <p:nvSpPr>
          <p:cNvPr id="8" name="Footer Placeholder 4"/>
          <p:cNvSpPr>
            <a:spLocks noGrp="1"/>
          </p:cNvSpPr>
          <p:nvPr>
            <p:ph type="ftr" sz="quarter" idx="3"/>
          </p:nvPr>
        </p:nvSpPr>
        <p:spPr>
          <a:xfrm>
            <a:off x="3721608" y="6354637"/>
            <a:ext cx="4741818" cy="365125"/>
          </a:xfrm>
          <a:prstGeom prst="rect">
            <a:avLst/>
          </a:prstGeom>
        </p:spPr>
        <p:txBody>
          <a:bodyPr vert="horz" lIns="91440" tIns="45720" rIns="91440" bIns="45720" rtlCol="0" anchor="ctr"/>
          <a:lstStyle>
            <a:lvl1pPr algn="ctr">
              <a:defRPr sz="1200" b="1">
                <a:solidFill>
                  <a:schemeClr val="tx1"/>
                </a:solidFill>
              </a:defRPr>
            </a:lvl1pPr>
          </a:lstStyle>
          <a:p>
            <a:r>
              <a:rPr lang="en-US" dirty="0" smtClean="0"/>
              <a:t>Artificial Intelligence for Connected and Automated  Vehicles Workshop</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015149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28600"/>
            <a:ext cx="10515600" cy="914400"/>
          </a:xfrm>
        </p:spPr>
        <p:txBody>
          <a:bodyPr/>
          <a:lstStyle/>
          <a:p>
            <a:r>
              <a:rPr lang="en-US" dirty="0" smtClean="0"/>
              <a:t>Automated vehicles are…</a:t>
            </a:r>
            <a:endParaRPr lang="en-US" dirty="0"/>
          </a:p>
        </p:txBody>
      </p:sp>
      <p:sp>
        <p:nvSpPr>
          <p:cNvPr id="3" name="Content Placeholder 2"/>
          <p:cNvSpPr>
            <a:spLocks noGrp="1"/>
          </p:cNvSpPr>
          <p:nvPr>
            <p:ph idx="1"/>
          </p:nvPr>
        </p:nvSpPr>
        <p:spPr/>
        <p:txBody>
          <a:bodyPr/>
          <a:lstStyle/>
          <a:p>
            <a:pPr marL="514350" indent="-514350">
              <a:buFont typeface="+mj-lt"/>
              <a:buAutoNum type="alphaUcPeriod"/>
            </a:pPr>
            <a:r>
              <a:rPr lang="en-US" b="1" dirty="0" smtClean="0"/>
              <a:t>Here Today</a:t>
            </a:r>
          </a:p>
          <a:p>
            <a:pPr marL="514350" indent="-514350">
              <a:buFont typeface="+mj-lt"/>
              <a:buAutoNum type="alphaUcPeriod"/>
            </a:pPr>
            <a:r>
              <a:rPr lang="en-US" b="1" dirty="0" smtClean="0"/>
              <a:t>Coming Soon</a:t>
            </a:r>
          </a:p>
          <a:p>
            <a:pPr marL="514350" indent="-514350">
              <a:buFont typeface="+mj-lt"/>
              <a:buAutoNum type="alphaUcPeriod"/>
            </a:pPr>
            <a:r>
              <a:rPr lang="en-US" b="1" dirty="0" smtClean="0"/>
              <a:t>Just Hype</a:t>
            </a:r>
          </a:p>
          <a:p>
            <a:pPr marL="514350" indent="-514350">
              <a:buFont typeface="+mj-lt"/>
              <a:buAutoNum type="alphaUcPeriod"/>
            </a:pPr>
            <a:r>
              <a:rPr lang="en-US" b="1" dirty="0" smtClean="0">
                <a:solidFill>
                  <a:schemeClr val="accent1"/>
                </a:solidFill>
              </a:rPr>
              <a:t>All of the Above</a:t>
            </a:r>
          </a:p>
          <a:p>
            <a:pPr marL="514350" indent="-514350">
              <a:buFont typeface="+mj-lt"/>
              <a:buAutoNum type="alphaUcPeriod"/>
            </a:pPr>
            <a:endParaRPr lang="en-US" b="1" dirty="0" smtClean="0"/>
          </a:p>
          <a:p>
            <a:pPr marL="514350" indent="-514350">
              <a:buFont typeface="+mj-lt"/>
              <a:buAutoNum type="alphaUcPeriod"/>
            </a:pPr>
            <a:endParaRPr lang="en-US" b="1" dirty="0"/>
          </a:p>
        </p:txBody>
      </p:sp>
      <p:sp>
        <p:nvSpPr>
          <p:cNvPr id="6" name="Date Placeholder 5"/>
          <p:cNvSpPr>
            <a:spLocks noGrp="1"/>
          </p:cNvSpPr>
          <p:nvPr>
            <p:ph type="dt" sz="half" idx="2"/>
          </p:nvPr>
        </p:nvSpPr>
        <p:spPr/>
        <p:txBody>
          <a:bodyPr/>
          <a:lstStyle/>
          <a:p>
            <a:r>
              <a:rPr lang="en-US" dirty="0" smtClean="0"/>
              <a:t>2/4/2017</a:t>
            </a:r>
            <a:endParaRPr lang="en-US" dirty="0"/>
          </a:p>
        </p:txBody>
      </p:sp>
      <p:sp>
        <p:nvSpPr>
          <p:cNvPr id="8" name="Footer Placeholder 4"/>
          <p:cNvSpPr>
            <a:spLocks noGrp="1"/>
          </p:cNvSpPr>
          <p:nvPr>
            <p:ph type="ftr" sz="quarter" idx="3"/>
          </p:nvPr>
        </p:nvSpPr>
        <p:spPr>
          <a:xfrm>
            <a:off x="3721608" y="6354637"/>
            <a:ext cx="4741818" cy="365125"/>
          </a:xfrm>
          <a:prstGeom prst="rect">
            <a:avLst/>
          </a:prstGeom>
        </p:spPr>
        <p:txBody>
          <a:bodyPr vert="horz" lIns="91440" tIns="45720" rIns="91440" bIns="45720" rtlCol="0" anchor="ctr"/>
          <a:lstStyle>
            <a:lvl1pPr algn="ctr">
              <a:defRPr sz="1200" b="1">
                <a:solidFill>
                  <a:schemeClr val="tx1"/>
                </a:solidFill>
              </a:defRPr>
            </a:lvl1pPr>
          </a:lstStyle>
          <a:p>
            <a:r>
              <a:rPr lang="en-US" dirty="0" smtClean="0"/>
              <a:t>Artificial Intelligence for Connected and Automated  Vehicles Workshop</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3309088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__PE_HAS_URLS" val="oh hey this is notes box, due to this not being an empty string. woot."/>
</p:tagLst>
</file>

<file path=ppt/tags/tag10.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__PE_HAS_URLS" val="oh hey this is notes box, due to this not being an empty string. woot."/>
</p:tagLst>
</file>

<file path=ppt/tags/tag1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__PE_HAS_URLS" val="oh hey this is notes box, due to this not being an empty string. woot."/>
</p:tagLst>
</file>

<file path=ppt/tags/tag12.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__PE_HAS_URLS" val="oh hey this is notes box, due to this not being an empty string. woot."/>
</p:tagLst>
</file>

<file path=ppt/tags/tag13.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__PE_HAS_URLS" val="oh hey this is notes box, due to this not being an empty string. woot."/>
</p:tagLst>
</file>

<file path=ppt/tags/tag14.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__PE_HAS_URLS" val="oh hey this is notes box, due to this not being an empty string. woot."/>
</p:tagLst>
</file>

<file path=ppt/tags/tag15.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__PE_HAS_URLS" val="oh hey this is notes box, due to this not being an empty string. woot."/>
</p:tagLst>
</file>

<file path=ppt/tags/tag16.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__PE_HAS_URLS" val="oh hey this is notes box, due to this not being an empty string. woot."/>
</p:tagLst>
</file>

<file path=ppt/tags/tag17.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__PE_HAS_URLS" val="oh hey this is notes box, due to this not being an empty string. woot."/>
</p:tagLst>
</file>

<file path=ppt/tags/tag18.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__PE_HAS_URLS" val="oh hey this is notes box, due to this not being an empty string. woot."/>
</p:tagLst>
</file>

<file path=ppt/tags/tag19.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__PE_HAS_URLS" val="oh hey this is notes box, due to this not being an empty string. woot."/>
</p:tagLst>
</file>

<file path=ppt/tags/tag20.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__PE_HAS_URLS" val="oh hey this is notes box, due to this not being an empty string. woot."/>
</p:tagLst>
</file>

<file path=ppt/tags/tag2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__PE_HAS_URLS" val="oh hey this is notes box, due to this not being an empty string. woot."/>
</p:tagLst>
</file>

<file path=ppt/tags/tag22.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__PE_HAS_URLS" val="oh hey this is notes box, due to this not being an empty string. woot."/>
</p:tagLst>
</file>

<file path=ppt/tags/tag23.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__PE_HAS_URLS" val="oh hey this is notes box, due to this not being an empty string. woot."/>
</p:tagLst>
</file>

<file path=ppt/tags/tag24.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__PE_HAS_URLS" val="oh hey this is notes box, due to this not being an empty string. woot."/>
</p:tagLst>
</file>

<file path=ppt/tags/tag25.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__PE_HAS_URLS" val="oh hey this is notes box, due to this not being an empty string. woot."/>
</p:tagLst>
</file>

<file path=ppt/tags/tag26.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__PE_HAS_URLS" val="oh hey this is notes box, due to this not being an empty string. woot."/>
</p:tagLst>
</file>

<file path=ppt/tags/tag27.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__PE_HAS_URLS" val="oh hey this is notes box, due to this not being an empty string. woot."/>
</p:tagLst>
</file>

<file path=ppt/tags/tag28.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__PE_HAS_URLS" val="oh hey this is notes box, due to this not being an empty string. woot."/>
</p:tagLst>
</file>

<file path=ppt/tags/tag29.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__PE_HAS_URLS" val="oh hey this is notes box, due to this not being an empty string. woot."/>
</p:tagLst>
</file>

<file path=ppt/tags/tag30.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__PE_HAS_URLS" val="oh hey this is notes box, due to this not being an empty string. woot."/>
</p:tagLst>
</file>

<file path=ppt/tags/tag3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__PE_HAS_URLS" val="oh hey this is notes box, due to this not being an empty string. woot."/>
</p:tagLst>
</file>

<file path=ppt/tags/tag32.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__PE_HAS_URLS" val="oh hey this is notes box, due to this not being an empty string. woot."/>
</p:tagLst>
</file>

<file path=ppt/tags/tag33.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__PE_HAS_URLS" val="oh hey this is notes box, due to this not being an empty string. woot."/>
</p:tagLst>
</file>

<file path=ppt/tags/tag8.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__PE_HAS_URLS" val="oh hey this is notes box, due to this not being an empty string. woot."/>
</p:tagLst>
</file>

<file path=ppt/tags/tag9.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__PE_HAS_URLS" val="oh hey this is notes box, due to this not being an empty string. woot."/>
</p:tagLst>
</file>

<file path=ppt/theme/theme1.xml><?xml version="1.0" encoding="utf-8"?>
<a:theme xmlns:a="http://schemas.openxmlformats.org/drawingml/2006/main" name="Office Theme">
  <a:themeElements>
    <a:clrScheme name="FHWA AV Vision Initiative">
      <a:dk1>
        <a:sysClr val="windowText" lastClr="000000"/>
      </a:dk1>
      <a:lt1>
        <a:sysClr val="window" lastClr="FFFFFF"/>
      </a:lt1>
      <a:dk2>
        <a:srgbClr val="5A5A5B"/>
      </a:dk2>
      <a:lt2>
        <a:srgbClr val="EBEBEB"/>
      </a:lt2>
      <a:accent1>
        <a:srgbClr val="7FC600"/>
      </a:accent1>
      <a:accent2>
        <a:srgbClr val="00B0D3"/>
      </a:accent2>
      <a:accent3>
        <a:srgbClr val="EF7A24"/>
      </a:accent3>
      <a:accent4>
        <a:srgbClr val="5AA0F5"/>
      </a:accent4>
      <a:accent5>
        <a:srgbClr val="75CEEC"/>
      </a:accent5>
      <a:accent6>
        <a:srgbClr val="65D6A0"/>
      </a:accent6>
      <a:hlink>
        <a:srgbClr val="C4E46E"/>
      </a:hlink>
      <a:folHlink>
        <a:srgbClr val="BDE0FB"/>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xmlns:a="http://schemas.openxmlformats.org/drawingml/2006/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xmlns:a="http://schemas.openxmlformats.org/drawingml/2006/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1651</TotalTime>
  <Words>2575</Words>
  <Application>Microsoft Macintosh PowerPoint</Application>
  <PresentationFormat>Custom</PresentationFormat>
  <Paragraphs>352</Paragraphs>
  <Slides>37</Slides>
  <Notes>36</Notes>
  <HiddenSlides>0</HiddenSlides>
  <MMClips>0</MMClips>
  <ScaleCrop>false</ScaleCrop>
  <HeadingPairs>
    <vt:vector size="4" baseType="variant">
      <vt:variant>
        <vt:lpstr>Design Template</vt:lpstr>
      </vt:variant>
      <vt:variant>
        <vt:i4>1</vt:i4>
      </vt:variant>
      <vt:variant>
        <vt:lpstr>Slide Titles</vt:lpstr>
      </vt:variant>
      <vt:variant>
        <vt:i4>37</vt:i4>
      </vt:variant>
    </vt:vector>
  </HeadingPairs>
  <TitlesOfParts>
    <vt:vector size="38" baseType="lpstr">
      <vt:lpstr>Office Theme</vt:lpstr>
      <vt:lpstr>Stranger in a Strange Land:  Automated Vehicles on Human-Centric Roads (AAAI’2017) </vt:lpstr>
      <vt:lpstr>Why Connected-Automated Vehicles?</vt:lpstr>
      <vt:lpstr>The Scale of the Problem</vt:lpstr>
      <vt:lpstr>The Opportunity</vt:lpstr>
      <vt:lpstr>Why Now?</vt:lpstr>
      <vt:lpstr>The Challenge</vt:lpstr>
      <vt:lpstr>Automated Vehicles: An Introduction</vt:lpstr>
      <vt:lpstr>Automated vehicles are…</vt:lpstr>
      <vt:lpstr>Automated vehicles are…</vt:lpstr>
      <vt:lpstr>Automated vehicles are here…today</vt:lpstr>
      <vt:lpstr>Automated vehicles are here… today</vt:lpstr>
      <vt:lpstr>Automated vehicles are here… today</vt:lpstr>
      <vt:lpstr>Automated vehicles are…coming soon</vt:lpstr>
      <vt:lpstr>Automated vehicles are…just hype</vt:lpstr>
      <vt:lpstr>A brief introduction to SAE J3016</vt:lpstr>
      <vt:lpstr>How will Automated Vehicles Interact with the Nation’s Road System?</vt:lpstr>
      <vt:lpstr>Many potential impacts to road operators roles, responsibilities, and activities</vt:lpstr>
      <vt:lpstr>Physical Infrastructure Implications</vt:lpstr>
      <vt:lpstr>Physical Infrastructure Challenges</vt:lpstr>
      <vt:lpstr>Physical Infrastructure Challenges</vt:lpstr>
      <vt:lpstr>Roadway Operations Challenges</vt:lpstr>
      <vt:lpstr>Roadway Operations Challenges - Workzones</vt:lpstr>
      <vt:lpstr>Roadway Operations Challenges - Workzones</vt:lpstr>
      <vt:lpstr>Roadway Operations Challenges - Workzones</vt:lpstr>
      <vt:lpstr>Digital Infrastructure Considerations</vt:lpstr>
      <vt:lpstr>Programs and Practices</vt:lpstr>
      <vt:lpstr>Connected Vehicles: An Introduction</vt:lpstr>
      <vt:lpstr>Connected Vehicle Technology</vt:lpstr>
      <vt:lpstr>Connected vehicles includes…</vt:lpstr>
      <vt:lpstr>Slide 30</vt:lpstr>
      <vt:lpstr>Curve Speed Warning</vt:lpstr>
      <vt:lpstr>Red Light Violation Warning</vt:lpstr>
      <vt:lpstr>Eco-Signal Operations Overview</vt:lpstr>
      <vt:lpstr>Mobility and the Environment</vt:lpstr>
      <vt:lpstr>Vision for CAV</vt:lpstr>
      <vt:lpstr>Resources</vt:lpstr>
      <vt:lpstr>Questions?  Carl K. Andersen carl.andersen@dot.gov +1 (202) 493-3045</vt:lpstr>
    </vt:vector>
  </TitlesOfParts>
  <Company>USDOT-Volpe Center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Thomas, Anthony (VOLPE)</dc:creator>
  <cp:lastModifiedBy>Carl Andersen</cp:lastModifiedBy>
  <cp:revision>85</cp:revision>
  <dcterms:created xsi:type="dcterms:W3CDTF">2017-02-04T15:40:28Z</dcterms:created>
  <dcterms:modified xsi:type="dcterms:W3CDTF">2017-02-04T15:57:11Z</dcterms:modified>
</cp:coreProperties>
</file>